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1" r:id="rId4"/>
    <p:sldMasterId id="2147483787" r:id="rId5"/>
    <p:sldMasterId id="2147483732" r:id="rId6"/>
  </p:sldMasterIdLst>
  <p:notesMasterIdLst>
    <p:notesMasterId r:id="rId47"/>
  </p:notesMasterIdLst>
  <p:handoutMasterIdLst>
    <p:handoutMasterId r:id="rId48"/>
  </p:handoutMasterIdLst>
  <p:sldIdLst>
    <p:sldId id="256" r:id="rId7"/>
    <p:sldId id="533" r:id="rId8"/>
    <p:sldId id="538" r:id="rId9"/>
    <p:sldId id="539" r:id="rId10"/>
    <p:sldId id="534" r:id="rId11"/>
    <p:sldId id="553" r:id="rId12"/>
    <p:sldId id="535" r:id="rId13"/>
    <p:sldId id="567" r:id="rId14"/>
    <p:sldId id="573" r:id="rId15"/>
    <p:sldId id="540" r:id="rId16"/>
    <p:sldId id="580" r:id="rId17"/>
    <p:sldId id="575" r:id="rId18"/>
    <p:sldId id="578" r:id="rId19"/>
    <p:sldId id="582" r:id="rId20"/>
    <p:sldId id="583" r:id="rId21"/>
    <p:sldId id="584" r:id="rId22"/>
    <p:sldId id="586" r:id="rId23"/>
    <p:sldId id="541" r:id="rId24"/>
    <p:sldId id="543" r:id="rId25"/>
    <p:sldId id="579" r:id="rId26"/>
    <p:sldId id="544" r:id="rId27"/>
    <p:sldId id="587" r:id="rId28"/>
    <p:sldId id="546" r:id="rId29"/>
    <p:sldId id="563" r:id="rId30"/>
    <p:sldId id="556" r:id="rId31"/>
    <p:sldId id="557" r:id="rId32"/>
    <p:sldId id="569" r:id="rId33"/>
    <p:sldId id="585" r:id="rId34"/>
    <p:sldId id="536" r:id="rId35"/>
    <p:sldId id="548" r:id="rId36"/>
    <p:sldId id="564" r:id="rId37"/>
    <p:sldId id="565" r:id="rId38"/>
    <p:sldId id="566" r:id="rId39"/>
    <p:sldId id="549" r:id="rId40"/>
    <p:sldId id="574" r:id="rId41"/>
    <p:sldId id="588" r:id="rId42"/>
    <p:sldId id="589" r:id="rId43"/>
    <p:sldId id="550" r:id="rId44"/>
    <p:sldId id="572" r:id="rId45"/>
    <p:sldId id="58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" id="{B86A967B-7DA9-3E44-91F9-EA20D286ADCB}">
          <p14:sldIdLst>
            <p14:sldId id="256"/>
            <p14:sldId id="533"/>
            <p14:sldId id="538"/>
            <p14:sldId id="539"/>
          </p14:sldIdLst>
        </p14:section>
        <p14:section name="Biz Overview" id="{197A2898-FBBD-1646-9C7E-5182D604B8E9}">
          <p14:sldIdLst>
            <p14:sldId id="534"/>
            <p14:sldId id="553"/>
          </p14:sldIdLst>
        </p14:section>
        <p14:section name="Prop. Sol" id="{394CFBD0-1863-164C-8367-84736DD34274}">
          <p14:sldIdLst>
            <p14:sldId id="535"/>
            <p14:sldId id="567"/>
            <p14:sldId id="573"/>
            <p14:sldId id="540"/>
            <p14:sldId id="580"/>
            <p14:sldId id="575"/>
            <p14:sldId id="578"/>
            <p14:sldId id="582"/>
            <p14:sldId id="583"/>
            <p14:sldId id="584"/>
            <p14:sldId id="586"/>
            <p14:sldId id="541"/>
            <p14:sldId id="543"/>
            <p14:sldId id="579"/>
            <p14:sldId id="544"/>
            <p14:sldId id="587"/>
            <p14:sldId id="546"/>
            <p14:sldId id="563"/>
            <p14:sldId id="556"/>
            <p14:sldId id="557"/>
            <p14:sldId id="569"/>
            <p14:sldId id="585"/>
          </p14:sldIdLst>
        </p14:section>
        <p14:section name="Biz. Outcome" id="{ACF49F61-C247-AF46-B776-F9E88F035528}">
          <p14:sldIdLst>
            <p14:sldId id="536"/>
            <p14:sldId id="548"/>
            <p14:sldId id="564"/>
            <p14:sldId id="565"/>
            <p14:sldId id="566"/>
            <p14:sldId id="549"/>
          </p14:sldIdLst>
        </p14:section>
        <p14:section name="Future Improvements" id="{494343C7-636F-BD42-844F-7BDE3E3188D5}">
          <p14:sldIdLst>
            <p14:sldId id="574"/>
            <p14:sldId id="588"/>
            <p14:sldId id="589"/>
            <p14:sldId id="550"/>
            <p14:sldId id="572"/>
            <p14:sldId id="5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EFE092-4F86-2641-82BF-3B239B24AFF2}" name="#NELLIE LIN LI#" initials="#L" userId="S::nell0005@e.ntu.edu.sg::8c7b0090-bb47-4ff0-a782-f84b31d89eb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DCD"/>
    <a:srgbClr val="E4AC18"/>
    <a:srgbClr val="0000CC"/>
    <a:srgbClr val="D0EAFE"/>
    <a:srgbClr val="F2F2F2"/>
    <a:srgbClr val="CEDCE7"/>
    <a:srgbClr val="D2E0FE"/>
    <a:srgbClr val="6C97BE"/>
    <a:srgbClr val="89C2F7"/>
    <a:srgbClr val="6C9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8E2C5-4A30-4B0D-9DCC-AE19BC33BBEF}" v="853" vWet="855" dt="2023-04-02T15:40:19.254"/>
    <p1510:client id="{A60FEF65-8736-FA46-AB2C-B576CC024BD5}" v="11271" dt="2023-04-02T15:38:36.068"/>
    <p1510:client id="{B657C4B5-7768-4E94-951A-4AF0681EDA96}" v="3678" vWet="3680" dt="2023-04-02T14:32:03.096"/>
    <p1510:client id="{C97C9C6B-A5F3-2448-B7F1-035D3B1856F7}" v="12348" dt="2023-04-02T15:40:30.453"/>
    <p1510:client id="{E36D2FE6-AE9C-48C2-B087-B1F39B4F77A0}" v="5807" dt="2023-04-02T15:47:10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288" autoAdjust="0"/>
  </p:normalViewPr>
  <p:slideViewPr>
    <p:cSldViewPr snapToGrid="0">
      <p:cViewPr>
        <p:scale>
          <a:sx n="78" d="100"/>
          <a:sy n="78" d="100"/>
        </p:scale>
        <p:origin x="7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A5A6B0-479A-F34A-9D89-8AC7249DF3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7B416-ADDC-1944-802C-3BA4DE04A8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D2BE5-8437-FB44-84DC-54C4DAD6347A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E871C-FE04-304C-889A-091A582D3C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07490-1D17-5247-8B0D-687FCE4E81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32EC8-483D-BD4E-A6F9-BF2948B2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05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76802-4190-E441-8962-962D90927727}" type="datetimeFigureOut">
              <a:rPr lang="en-GB" smtClean="0"/>
              <a:t>02/04/2023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FDEFC-4B11-524F-ABDA-FED46B40B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98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MNB with TV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75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collection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34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025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961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512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45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920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819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531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687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683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892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391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850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399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Job vacancies: https://stats.mom.gov.sg/Pages/Job-Vacancy-Summary-Table.aspx</a:t>
            </a:r>
          </a:p>
          <a:p>
            <a:endParaRPr lang="en-US"/>
          </a:p>
          <a:p>
            <a:pPr algn="l">
              <a:lnSpc>
                <a:spcPct val="110000"/>
              </a:lnSpc>
              <a:defRPr/>
            </a:pPr>
            <a:r>
              <a:rPr lang="en-US" sz="1200">
                <a:solidFill>
                  <a:srgbClr val="2B2B2B"/>
                </a:solidFill>
                <a:latin typeface="Avenir Next LT Pro" panose="020B0504020202020204" pitchFamily="34" charset="77"/>
                <a:ea typeface="微软雅黑"/>
                <a:cs typeface="+mn-ea"/>
                <a:sym typeface="+mn-lt"/>
              </a:rPr>
              <a:t>Provides access to a wide range of job postings online -&gt; more exposed</a:t>
            </a:r>
            <a:endParaRPr lang="en-US">
              <a:latin typeface="Avenir Next LT Pro" panose="020B0504020202020204" pitchFamily="34" charset="77"/>
              <a:cs typeface="+mn-ea"/>
            </a:endParaRPr>
          </a:p>
          <a:p>
            <a:endParaRPr lang="en-US"/>
          </a:p>
          <a:p>
            <a:r>
              <a:rPr lang="en-US"/>
              <a:t>Job scams: https://www.cnbc.com/2022/06/17/fbi-says-fraud-on-linkedin-a-significant-threat-to-platform-and-consumers.html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72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Security: system may </a:t>
            </a:r>
            <a:r>
              <a:rPr lang="en-SG" b="0" i="0" u="none" strike="noStrike" dirty="0">
                <a:solidFill>
                  <a:srgbClr val="D1D5DB"/>
                </a:solidFill>
                <a:effectLst/>
                <a:latin typeface="Söhne"/>
              </a:rPr>
              <a:t>only catch a portion of fraudulent postings and miss others</a:t>
            </a:r>
          </a:p>
          <a:p>
            <a:r>
              <a:rPr lang="en-SG" b="0" i="0" u="none" strike="noStrike" dirty="0">
                <a:solidFill>
                  <a:srgbClr val="D1D5DB"/>
                </a:solidFill>
                <a:effectLst/>
                <a:latin typeface="Söhne"/>
              </a:rPr>
              <a:t>focusing mainly on flagging out suspicious accounts does not directly address the issue of verifying the legitimacy of job listings. </a:t>
            </a:r>
          </a:p>
          <a:p>
            <a:r>
              <a:rPr lang="en-SG" b="0" i="0" u="none" strike="noStrike" dirty="0">
                <a:solidFill>
                  <a:srgbClr val="D1D5DB"/>
                </a:solidFill>
                <a:effectLst/>
                <a:latin typeface="Söhne"/>
              </a:rPr>
              <a:t>scammers can still post fraudulent job listings, and the system may only catch the most obvious red flags, </a:t>
            </a:r>
          </a:p>
          <a:p>
            <a:r>
              <a:rPr lang="en-SG" b="0" i="0" u="none" strike="noStrike" dirty="0">
                <a:solidFill>
                  <a:srgbClr val="D1D5DB"/>
                </a:solidFill>
                <a:effectLst/>
                <a:latin typeface="Söhne"/>
              </a:rPr>
              <a:t>leaving more sophisticated scams undetected. </a:t>
            </a:r>
          </a:p>
          <a:p>
            <a:r>
              <a:rPr lang="en-SG" b="0" i="0" u="none" strike="noStrike" dirty="0">
                <a:solidFill>
                  <a:srgbClr val="D1D5DB"/>
                </a:solidFill>
                <a:effectLst/>
                <a:latin typeface="Söhne"/>
              </a:rPr>
              <a:t>As a result, job seekers may fall victim to these scams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161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2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701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For all 3 pillars of </a:t>
            </a:r>
            <a:r>
              <a:rPr lang="en-US"/>
              <a:t>IntelliLink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Data collection -&gt; reputable sources -&gt; many rows and columns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 cleaning and processing -&gt; domain driven cleaning and processing (e.g.: the way we handled the N.A. values)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 Exploration -&gt; Insights and understand the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Model Training &amp; Optimization -&gt; Feature selection, hyperparameter tuning, feature importance.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Model Evaluation based on Accuracy &amp; Recall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300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Natural Language Processing to Classify Fraudulent Job Listings</a:t>
            </a:r>
            <a:endParaRPr lang="en-US" sz="5400" b="0" dirty="0">
              <a:ea typeface="+mn-ea"/>
            </a:endParaRPr>
          </a:p>
          <a:p>
            <a:endParaRPr lang="en-SG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564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collection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FDEFC-4B11-524F-ABDA-FED46B40B3D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8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jpe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77100"/>
          <a:stretch/>
        </p:blipFill>
        <p:spPr>
          <a:xfrm>
            <a:off x="0" y="4877067"/>
            <a:ext cx="12192000" cy="19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88951" y="794088"/>
            <a:ext cx="6525600" cy="2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888967" y="5337333"/>
            <a:ext cx="5630400" cy="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422033" y="50787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0436767" y="-699934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92637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67"/>
            <a:ext cx="12192000" cy="685913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748133"/>
            <a:ext cx="8768000" cy="2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58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1712000" y="4447033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5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cxnSp>
        <p:nvCxnSpPr>
          <p:cNvPr id="77" name="Google Shape;77;p11"/>
          <p:cNvCxnSpPr/>
          <p:nvPr/>
        </p:nvCxnSpPr>
        <p:spPr>
          <a:xfrm>
            <a:off x="1000000" y="6239467"/>
            <a:ext cx="1019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1"/>
          <p:cNvSpPr/>
          <p:nvPr/>
        </p:nvSpPr>
        <p:spPr>
          <a:xfrm rot="-5400000">
            <a:off x="5958668" y="-362000"/>
            <a:ext cx="305200" cy="293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1"/>
          <p:cNvSpPr/>
          <p:nvPr/>
        </p:nvSpPr>
        <p:spPr>
          <a:xfrm>
            <a:off x="-1394767" y="23653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1"/>
          <p:cNvSpPr/>
          <p:nvPr/>
        </p:nvSpPr>
        <p:spPr>
          <a:xfrm>
            <a:off x="11013900" y="23115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103084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89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85367" y="2152085"/>
            <a:ext cx="31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885367" y="2803025"/>
            <a:ext cx="3136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/>
          </p:nvPr>
        </p:nvSpPr>
        <p:spPr>
          <a:xfrm>
            <a:off x="8170633" y="2152085"/>
            <a:ext cx="31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8170636" y="2803025"/>
            <a:ext cx="3136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4"/>
          </p:nvPr>
        </p:nvSpPr>
        <p:spPr>
          <a:xfrm>
            <a:off x="885367" y="4369479"/>
            <a:ext cx="31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885367" y="5020433"/>
            <a:ext cx="3136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/>
          </p:nvPr>
        </p:nvSpPr>
        <p:spPr>
          <a:xfrm>
            <a:off x="8170633" y="4369479"/>
            <a:ext cx="31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8170636" y="5020433"/>
            <a:ext cx="3136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4311167" y="2498693"/>
            <a:ext cx="1397600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4311167" y="4686160"/>
            <a:ext cx="13976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488800" y="2498693"/>
            <a:ext cx="1397600" cy="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4" hasCustomPrompt="1"/>
          </p:nvPr>
        </p:nvSpPr>
        <p:spPr>
          <a:xfrm>
            <a:off x="6488800" y="4686160"/>
            <a:ext cx="13976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11306636" y="525233"/>
            <a:ext cx="208000" cy="2005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98" name="Google Shape;98;p13"/>
          <p:cNvCxnSpPr/>
          <p:nvPr/>
        </p:nvCxnSpPr>
        <p:spPr>
          <a:xfrm>
            <a:off x="4206800" y="6239467"/>
            <a:ext cx="3778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3"/>
          <p:cNvSpPr/>
          <p:nvPr/>
        </p:nvSpPr>
        <p:spPr>
          <a:xfrm>
            <a:off x="-834200" y="-962334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058186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3189200" y="4979251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34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186600" y="1879933"/>
            <a:ext cx="7818800" cy="2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851603" y="4140633"/>
            <a:ext cx="216800" cy="2088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4"/>
          <p:cNvSpPr/>
          <p:nvPr/>
        </p:nvSpPr>
        <p:spPr>
          <a:xfrm>
            <a:off x="10436767" y="31107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4"/>
          <p:cNvSpPr/>
          <p:nvPr/>
        </p:nvSpPr>
        <p:spPr>
          <a:xfrm>
            <a:off x="2314467" y="-13737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07" name="Google Shape;107;p14"/>
          <p:cNvCxnSpPr/>
          <p:nvPr/>
        </p:nvCxnSpPr>
        <p:spPr>
          <a:xfrm>
            <a:off x="4201084" y="6107700"/>
            <a:ext cx="378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000534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67"/>
            <a:ext cx="12192000" cy="6859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2655533" y="1502633"/>
            <a:ext cx="6911600" cy="29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17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645100" y="4352133"/>
            <a:ext cx="69324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 rot="-5400000">
            <a:off x="5958668" y="4548500"/>
            <a:ext cx="305200" cy="293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5"/>
          <p:cNvSpPr/>
          <p:nvPr/>
        </p:nvSpPr>
        <p:spPr>
          <a:xfrm>
            <a:off x="10150634" y="-985666"/>
            <a:ext cx="3374489" cy="3369673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5"/>
          <p:cNvSpPr/>
          <p:nvPr/>
        </p:nvSpPr>
        <p:spPr>
          <a:xfrm>
            <a:off x="-1898266" y="1875701"/>
            <a:ext cx="3627535" cy="3622356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588997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960000" y="2332200"/>
            <a:ext cx="5026000" cy="3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l="71364"/>
          <a:stretch/>
        </p:blipFill>
        <p:spPr>
          <a:xfrm>
            <a:off x="8700799" y="-33"/>
            <a:ext cx="3491200" cy="68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9649600" y="-5450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16"/>
          <p:cNvSpPr/>
          <p:nvPr/>
        </p:nvSpPr>
        <p:spPr>
          <a:xfrm>
            <a:off x="5229333" y="52934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lt1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22" name="Google Shape;122;p16"/>
          <p:cNvCxnSpPr/>
          <p:nvPr/>
        </p:nvCxnSpPr>
        <p:spPr>
          <a:xfrm>
            <a:off x="1079367" y="6081367"/>
            <a:ext cx="344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241033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7" name="Google Shape;127;p17"/>
          <p:cNvSpPr/>
          <p:nvPr/>
        </p:nvSpPr>
        <p:spPr>
          <a:xfrm>
            <a:off x="7860534" y="2470334"/>
            <a:ext cx="3932981" cy="39273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9745589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t="43757"/>
          <a:stretch/>
        </p:blipFill>
        <p:spPr>
          <a:xfrm>
            <a:off x="0" y="3001200"/>
            <a:ext cx="12192000" cy="3857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2"/>
          </p:nvPr>
        </p:nvSpPr>
        <p:spPr>
          <a:xfrm>
            <a:off x="1041083" y="3754851"/>
            <a:ext cx="326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1041084" y="4333071"/>
            <a:ext cx="32688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 idx="3"/>
          </p:nvPr>
        </p:nvSpPr>
        <p:spPr>
          <a:xfrm>
            <a:off x="4461588" y="3754851"/>
            <a:ext cx="326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4"/>
          </p:nvPr>
        </p:nvSpPr>
        <p:spPr>
          <a:xfrm>
            <a:off x="4461591" y="4333071"/>
            <a:ext cx="32688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 idx="5"/>
          </p:nvPr>
        </p:nvSpPr>
        <p:spPr>
          <a:xfrm>
            <a:off x="7882104" y="3754851"/>
            <a:ext cx="326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6"/>
          </p:nvPr>
        </p:nvSpPr>
        <p:spPr>
          <a:xfrm>
            <a:off x="7882108" y="4333071"/>
            <a:ext cx="32688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11078033" y="45718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8"/>
          <p:cNvSpPr/>
          <p:nvPr/>
        </p:nvSpPr>
        <p:spPr>
          <a:xfrm>
            <a:off x="-1688300" y="20298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40" name="Google Shape;140;p18"/>
          <p:cNvCxnSpPr/>
          <p:nvPr/>
        </p:nvCxnSpPr>
        <p:spPr>
          <a:xfrm>
            <a:off x="1000000" y="6239467"/>
            <a:ext cx="1019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5109158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2"/>
          </p:nvPr>
        </p:nvSpPr>
        <p:spPr>
          <a:xfrm>
            <a:off x="3053016" y="2167124"/>
            <a:ext cx="28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3053016" y="2745957"/>
            <a:ext cx="28972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 idx="3"/>
          </p:nvPr>
        </p:nvSpPr>
        <p:spPr>
          <a:xfrm>
            <a:off x="6241784" y="2167124"/>
            <a:ext cx="28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4"/>
          </p:nvPr>
        </p:nvSpPr>
        <p:spPr>
          <a:xfrm>
            <a:off x="6241779" y="2745957"/>
            <a:ext cx="28972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5"/>
          </p:nvPr>
        </p:nvSpPr>
        <p:spPr>
          <a:xfrm>
            <a:off x="3053016" y="4179924"/>
            <a:ext cx="28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6"/>
          </p:nvPr>
        </p:nvSpPr>
        <p:spPr>
          <a:xfrm>
            <a:off x="3053016" y="4758757"/>
            <a:ext cx="28972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7"/>
          </p:nvPr>
        </p:nvSpPr>
        <p:spPr>
          <a:xfrm>
            <a:off x="6241784" y="4179924"/>
            <a:ext cx="28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8"/>
          </p:nvPr>
        </p:nvSpPr>
        <p:spPr>
          <a:xfrm>
            <a:off x="6241779" y="4758757"/>
            <a:ext cx="28972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 rot="-5400000">
            <a:off x="10516869" y="-27633"/>
            <a:ext cx="208000" cy="2005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3" name="Google Shape;153;p19"/>
          <p:cNvCxnSpPr/>
          <p:nvPr/>
        </p:nvCxnSpPr>
        <p:spPr>
          <a:xfrm>
            <a:off x="4206800" y="6239467"/>
            <a:ext cx="3778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9"/>
          <p:cNvSpPr/>
          <p:nvPr/>
        </p:nvSpPr>
        <p:spPr>
          <a:xfrm>
            <a:off x="-881900" y="-10338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304358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 idx="2"/>
          </p:nvPr>
        </p:nvSpPr>
        <p:spPr>
          <a:xfrm>
            <a:off x="1279633" y="2460163"/>
            <a:ext cx="275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1"/>
          </p:nvPr>
        </p:nvSpPr>
        <p:spPr>
          <a:xfrm>
            <a:off x="1279633" y="3127433"/>
            <a:ext cx="2756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 idx="3"/>
          </p:nvPr>
        </p:nvSpPr>
        <p:spPr>
          <a:xfrm>
            <a:off x="4717976" y="2460163"/>
            <a:ext cx="275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4"/>
          </p:nvPr>
        </p:nvSpPr>
        <p:spPr>
          <a:xfrm>
            <a:off x="4717976" y="3127433"/>
            <a:ext cx="2756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 idx="5"/>
          </p:nvPr>
        </p:nvSpPr>
        <p:spPr>
          <a:xfrm>
            <a:off x="1279633" y="4777763"/>
            <a:ext cx="275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6"/>
          </p:nvPr>
        </p:nvSpPr>
        <p:spPr>
          <a:xfrm>
            <a:off x="1279633" y="5445033"/>
            <a:ext cx="2756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title" idx="7"/>
          </p:nvPr>
        </p:nvSpPr>
        <p:spPr>
          <a:xfrm>
            <a:off x="4717976" y="4777763"/>
            <a:ext cx="275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8"/>
          </p:nvPr>
        </p:nvSpPr>
        <p:spPr>
          <a:xfrm>
            <a:off x="4717976" y="5445033"/>
            <a:ext cx="2756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title" idx="9"/>
          </p:nvPr>
        </p:nvSpPr>
        <p:spPr>
          <a:xfrm>
            <a:off x="8156316" y="2460163"/>
            <a:ext cx="275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3"/>
          </p:nvPr>
        </p:nvSpPr>
        <p:spPr>
          <a:xfrm>
            <a:off x="8156316" y="3127433"/>
            <a:ext cx="2756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title" idx="14"/>
          </p:nvPr>
        </p:nvSpPr>
        <p:spPr>
          <a:xfrm>
            <a:off x="8156316" y="4777763"/>
            <a:ext cx="275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15"/>
          </p:nvPr>
        </p:nvSpPr>
        <p:spPr>
          <a:xfrm>
            <a:off x="8156316" y="5445033"/>
            <a:ext cx="2756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562469" y="1494133"/>
            <a:ext cx="208000" cy="2005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71" name="Google Shape;171;p20"/>
          <p:cNvCxnSpPr/>
          <p:nvPr/>
        </p:nvCxnSpPr>
        <p:spPr>
          <a:xfrm>
            <a:off x="11591900" y="4462267"/>
            <a:ext cx="0" cy="1622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0"/>
          <p:cNvSpPr/>
          <p:nvPr/>
        </p:nvSpPr>
        <p:spPr>
          <a:xfrm>
            <a:off x="10436767" y="-699934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262449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35500" y="3049537"/>
            <a:ext cx="4985600" cy="1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1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523700" y="1204467"/>
            <a:ext cx="1409200" cy="1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345500" y="5311900"/>
            <a:ext cx="376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l="71364"/>
          <a:stretch/>
        </p:blipFill>
        <p:spPr>
          <a:xfrm>
            <a:off x="8700799" y="-33"/>
            <a:ext cx="3491200" cy="6859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11192000" y="620767"/>
            <a:ext cx="0" cy="561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/>
          <p:nvPr/>
        </p:nvSpPr>
        <p:spPr>
          <a:xfrm>
            <a:off x="5236600" y="-13440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3"/>
          <p:cNvSpPr/>
          <p:nvPr/>
        </p:nvSpPr>
        <p:spPr>
          <a:xfrm>
            <a:off x="-1168200" y="52933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461756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>
            <a:spLocks noGrp="1"/>
          </p:cNvSpPr>
          <p:nvPr>
            <p:ph type="title" hasCustomPrompt="1"/>
          </p:nvPr>
        </p:nvSpPr>
        <p:spPr>
          <a:xfrm>
            <a:off x="2964784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1"/>
          </p:nvPr>
        </p:nvSpPr>
        <p:spPr>
          <a:xfrm>
            <a:off x="2964784" y="1646433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 idx="2" hasCustomPrompt="1"/>
          </p:nvPr>
        </p:nvSpPr>
        <p:spPr>
          <a:xfrm>
            <a:off x="2964784" y="260574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3"/>
          </p:nvPr>
        </p:nvSpPr>
        <p:spPr>
          <a:xfrm>
            <a:off x="2964784" y="3406192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title" idx="4" hasCustomPrompt="1"/>
          </p:nvPr>
        </p:nvSpPr>
        <p:spPr>
          <a:xfrm>
            <a:off x="2964784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5"/>
          </p:nvPr>
        </p:nvSpPr>
        <p:spPr>
          <a:xfrm>
            <a:off x="2964784" y="5165951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10711100" y="20298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21"/>
          <p:cNvSpPr/>
          <p:nvPr/>
        </p:nvSpPr>
        <p:spPr>
          <a:xfrm>
            <a:off x="-1321367" y="20298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83" name="Google Shape;183;p21"/>
          <p:cNvCxnSpPr/>
          <p:nvPr/>
        </p:nvCxnSpPr>
        <p:spPr>
          <a:xfrm>
            <a:off x="1837800" y="6344633"/>
            <a:ext cx="8516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052788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5317033" y="2560167"/>
            <a:ext cx="4555200" cy="20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1"/>
          </p:nvPr>
        </p:nvSpPr>
        <p:spPr>
          <a:xfrm>
            <a:off x="5317033" y="4592767"/>
            <a:ext cx="57264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r="74178"/>
          <a:stretch/>
        </p:blipFill>
        <p:spPr>
          <a:xfrm>
            <a:off x="0" y="-33"/>
            <a:ext cx="3148165" cy="68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/>
          <p:nvPr/>
        </p:nvSpPr>
        <p:spPr>
          <a:xfrm>
            <a:off x="11306636" y="1486133"/>
            <a:ext cx="208000" cy="2005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90" name="Google Shape;190;p22"/>
          <p:cNvCxnSpPr/>
          <p:nvPr/>
        </p:nvCxnSpPr>
        <p:spPr>
          <a:xfrm>
            <a:off x="5456224" y="6239467"/>
            <a:ext cx="3778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2"/>
          <p:cNvSpPr/>
          <p:nvPr/>
        </p:nvSpPr>
        <p:spPr>
          <a:xfrm>
            <a:off x="4210900" y="-9862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22"/>
          <p:cNvSpPr/>
          <p:nvPr/>
        </p:nvSpPr>
        <p:spPr>
          <a:xfrm>
            <a:off x="172951" y="36593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488431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r="40401"/>
          <a:stretch/>
        </p:blipFill>
        <p:spPr>
          <a:xfrm>
            <a:off x="-167" y="-33"/>
            <a:ext cx="7266235" cy="68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1163200" y="2224101"/>
            <a:ext cx="4026800" cy="1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1"/>
          </p:nvPr>
        </p:nvSpPr>
        <p:spPr>
          <a:xfrm>
            <a:off x="1163200" y="3971604"/>
            <a:ext cx="4747200" cy="10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cxnSp>
        <p:nvCxnSpPr>
          <p:cNvPr id="198" name="Google Shape;198;p23"/>
          <p:cNvCxnSpPr/>
          <p:nvPr/>
        </p:nvCxnSpPr>
        <p:spPr>
          <a:xfrm>
            <a:off x="1373000" y="6239467"/>
            <a:ext cx="360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23"/>
          <p:cNvSpPr/>
          <p:nvPr/>
        </p:nvSpPr>
        <p:spPr>
          <a:xfrm rot="-5400000">
            <a:off x="10069303" y="257200"/>
            <a:ext cx="208000" cy="2005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3"/>
          <p:cNvSpPr/>
          <p:nvPr/>
        </p:nvSpPr>
        <p:spPr>
          <a:xfrm>
            <a:off x="10031233" y="4840333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3"/>
          <p:cNvSpPr/>
          <p:nvPr/>
        </p:nvSpPr>
        <p:spPr>
          <a:xfrm>
            <a:off x="3380667" y="-10279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1358501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l="38111"/>
          <a:stretch/>
        </p:blipFill>
        <p:spPr>
          <a:xfrm>
            <a:off x="4646600" y="-33"/>
            <a:ext cx="7545232" cy="68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5185300" y="3069840"/>
            <a:ext cx="572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1"/>
          </p:nvPr>
        </p:nvSpPr>
        <p:spPr>
          <a:xfrm>
            <a:off x="6002400" y="3998567"/>
            <a:ext cx="4909200" cy="12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752003" y="604200"/>
            <a:ext cx="208000" cy="2005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08" name="Google Shape;208;p24"/>
          <p:cNvCxnSpPr/>
          <p:nvPr/>
        </p:nvCxnSpPr>
        <p:spPr>
          <a:xfrm>
            <a:off x="9636667" y="2307933"/>
            <a:ext cx="111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4"/>
          <p:cNvSpPr/>
          <p:nvPr/>
        </p:nvSpPr>
        <p:spPr>
          <a:xfrm>
            <a:off x="322733" y="3833433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24"/>
          <p:cNvSpPr/>
          <p:nvPr/>
        </p:nvSpPr>
        <p:spPr>
          <a:xfrm>
            <a:off x="5515567" y="-976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2802463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r="35001"/>
          <a:stretch/>
        </p:blipFill>
        <p:spPr>
          <a:xfrm>
            <a:off x="-167" y="-33"/>
            <a:ext cx="7924365" cy="68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1163200" y="3073079"/>
            <a:ext cx="583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1"/>
          </p:nvPr>
        </p:nvSpPr>
        <p:spPr>
          <a:xfrm>
            <a:off x="1163200" y="4138145"/>
            <a:ext cx="4702800" cy="10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/>
          </a:blip>
          <a:srcRect l="63388" t="15551" r="8648" b="35895"/>
          <a:stretch/>
        </p:blipFill>
        <p:spPr>
          <a:xfrm>
            <a:off x="8615100" y="3528185"/>
            <a:ext cx="3409264" cy="33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 rotWithShape="1">
          <a:blip r:embed="rId4">
            <a:alphaModFix/>
          </a:blip>
          <a:srcRect l="16405" t="33629" r="55631" b="22866"/>
          <a:stretch/>
        </p:blipFill>
        <p:spPr>
          <a:xfrm>
            <a:off x="2910834" y="-1828000"/>
            <a:ext cx="4091569" cy="358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5"/>
          <p:cNvCxnSpPr/>
          <p:nvPr/>
        </p:nvCxnSpPr>
        <p:spPr>
          <a:xfrm>
            <a:off x="1306800" y="5884700"/>
            <a:ext cx="360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5"/>
          <p:cNvSpPr/>
          <p:nvPr/>
        </p:nvSpPr>
        <p:spPr>
          <a:xfrm rot="-5400000">
            <a:off x="652601" y="616967"/>
            <a:ext cx="305200" cy="293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25"/>
          <p:cNvSpPr/>
          <p:nvPr/>
        </p:nvSpPr>
        <p:spPr>
          <a:xfrm>
            <a:off x="11451403" y="604200"/>
            <a:ext cx="208000" cy="2005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055441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t="43757"/>
          <a:stretch/>
        </p:blipFill>
        <p:spPr>
          <a:xfrm>
            <a:off x="0" y="3001200"/>
            <a:ext cx="12192000" cy="385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title" idx="2"/>
          </p:nvPr>
        </p:nvSpPr>
        <p:spPr>
          <a:xfrm>
            <a:off x="2228667" y="4139952"/>
            <a:ext cx="3146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title" idx="3"/>
          </p:nvPr>
        </p:nvSpPr>
        <p:spPr>
          <a:xfrm>
            <a:off x="6816116" y="4139952"/>
            <a:ext cx="31472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1"/>
          </p:nvPr>
        </p:nvSpPr>
        <p:spPr>
          <a:xfrm>
            <a:off x="6816123" y="4842733"/>
            <a:ext cx="3147200" cy="11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4"/>
          </p:nvPr>
        </p:nvSpPr>
        <p:spPr>
          <a:xfrm>
            <a:off x="2228879" y="4842733"/>
            <a:ext cx="3146800" cy="11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cxnSp>
        <p:nvCxnSpPr>
          <p:cNvPr id="229" name="Google Shape;229;p26"/>
          <p:cNvCxnSpPr/>
          <p:nvPr/>
        </p:nvCxnSpPr>
        <p:spPr>
          <a:xfrm>
            <a:off x="1998367" y="6239467"/>
            <a:ext cx="360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26"/>
          <p:cNvCxnSpPr/>
          <p:nvPr/>
        </p:nvCxnSpPr>
        <p:spPr>
          <a:xfrm>
            <a:off x="6586133" y="6239467"/>
            <a:ext cx="360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26"/>
          <p:cNvSpPr/>
          <p:nvPr/>
        </p:nvSpPr>
        <p:spPr>
          <a:xfrm>
            <a:off x="-1192034" y="-11770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6"/>
          <p:cNvSpPr/>
          <p:nvPr/>
        </p:nvSpPr>
        <p:spPr>
          <a:xfrm>
            <a:off x="10787300" y="33493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0034772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>
            <a:spLocks noGrp="1"/>
          </p:cNvSpPr>
          <p:nvPr>
            <p:ph type="subTitle" idx="1"/>
          </p:nvPr>
        </p:nvSpPr>
        <p:spPr>
          <a:xfrm>
            <a:off x="1166267" y="4406520"/>
            <a:ext cx="23492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2"/>
          </p:nvPr>
        </p:nvSpPr>
        <p:spPr>
          <a:xfrm>
            <a:off x="1166267" y="5010324"/>
            <a:ext cx="2349200" cy="6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title" hasCustomPrompt="1"/>
          </p:nvPr>
        </p:nvSpPr>
        <p:spPr>
          <a:xfrm>
            <a:off x="1166267" y="1932239"/>
            <a:ext cx="2349200" cy="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3"/>
          </p:nvPr>
        </p:nvSpPr>
        <p:spPr>
          <a:xfrm>
            <a:off x="3663589" y="4406520"/>
            <a:ext cx="23492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4"/>
          </p:nvPr>
        </p:nvSpPr>
        <p:spPr>
          <a:xfrm>
            <a:off x="3663589" y="5010324"/>
            <a:ext cx="2349200" cy="6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 idx="5" hasCustomPrompt="1"/>
          </p:nvPr>
        </p:nvSpPr>
        <p:spPr>
          <a:xfrm>
            <a:off x="3663589" y="1932239"/>
            <a:ext cx="2349200" cy="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6"/>
          </p:nvPr>
        </p:nvSpPr>
        <p:spPr>
          <a:xfrm>
            <a:off x="6160911" y="4406520"/>
            <a:ext cx="23492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7"/>
          </p:nvPr>
        </p:nvSpPr>
        <p:spPr>
          <a:xfrm>
            <a:off x="6160911" y="5010324"/>
            <a:ext cx="2349200" cy="6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 idx="8" hasCustomPrompt="1"/>
          </p:nvPr>
        </p:nvSpPr>
        <p:spPr>
          <a:xfrm>
            <a:off x="6160911" y="1932239"/>
            <a:ext cx="2349200" cy="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44" name="Google Shape;244;p27"/>
          <p:cNvSpPr txBox="1">
            <a:spLocks noGrp="1"/>
          </p:cNvSpPr>
          <p:nvPr>
            <p:ph type="subTitle" idx="9"/>
          </p:nvPr>
        </p:nvSpPr>
        <p:spPr>
          <a:xfrm>
            <a:off x="8658233" y="4406520"/>
            <a:ext cx="23492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13"/>
          </p:nvPr>
        </p:nvSpPr>
        <p:spPr>
          <a:xfrm>
            <a:off x="8658233" y="5010324"/>
            <a:ext cx="2349200" cy="6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title" idx="14" hasCustomPrompt="1"/>
          </p:nvPr>
        </p:nvSpPr>
        <p:spPr>
          <a:xfrm>
            <a:off x="8658233" y="1932239"/>
            <a:ext cx="2349200" cy="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47" name="Google Shape;247;p27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cxnSp>
        <p:nvCxnSpPr>
          <p:cNvPr id="248" name="Google Shape;248;p27"/>
          <p:cNvCxnSpPr/>
          <p:nvPr/>
        </p:nvCxnSpPr>
        <p:spPr>
          <a:xfrm>
            <a:off x="2629600" y="6239467"/>
            <a:ext cx="6932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7"/>
          <p:cNvSpPr/>
          <p:nvPr/>
        </p:nvSpPr>
        <p:spPr>
          <a:xfrm>
            <a:off x="10567967" y="-10653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27"/>
          <p:cNvSpPr/>
          <p:nvPr/>
        </p:nvSpPr>
        <p:spPr>
          <a:xfrm>
            <a:off x="-1203934" y="-10653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4109620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>
            <a:spLocks noGrp="1"/>
          </p:cNvSpPr>
          <p:nvPr>
            <p:ph type="subTitle" idx="1"/>
          </p:nvPr>
        </p:nvSpPr>
        <p:spPr>
          <a:xfrm>
            <a:off x="1712884" y="5171139"/>
            <a:ext cx="23492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2"/>
          </p:nvPr>
        </p:nvSpPr>
        <p:spPr>
          <a:xfrm>
            <a:off x="1712884" y="4315093"/>
            <a:ext cx="2349200" cy="6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title" hasCustomPrompt="1"/>
          </p:nvPr>
        </p:nvSpPr>
        <p:spPr>
          <a:xfrm>
            <a:off x="1712884" y="3442465"/>
            <a:ext cx="2349200" cy="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42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3"/>
          </p:nvPr>
        </p:nvSpPr>
        <p:spPr>
          <a:xfrm>
            <a:off x="4921405" y="5171139"/>
            <a:ext cx="23492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4"/>
          </p:nvPr>
        </p:nvSpPr>
        <p:spPr>
          <a:xfrm>
            <a:off x="4921405" y="4315093"/>
            <a:ext cx="2349200" cy="6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title" idx="5" hasCustomPrompt="1"/>
          </p:nvPr>
        </p:nvSpPr>
        <p:spPr>
          <a:xfrm>
            <a:off x="4921405" y="3442465"/>
            <a:ext cx="2349200" cy="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42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6"/>
          </p:nvPr>
        </p:nvSpPr>
        <p:spPr>
          <a:xfrm>
            <a:off x="8129928" y="5171139"/>
            <a:ext cx="23492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32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7"/>
          </p:nvPr>
        </p:nvSpPr>
        <p:spPr>
          <a:xfrm>
            <a:off x="8129928" y="4315093"/>
            <a:ext cx="2349200" cy="6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733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 idx="8" hasCustomPrompt="1"/>
          </p:nvPr>
        </p:nvSpPr>
        <p:spPr>
          <a:xfrm>
            <a:off x="8129928" y="3442465"/>
            <a:ext cx="2349200" cy="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42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28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10679967" y="48521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8"/>
          <p:cNvSpPr/>
          <p:nvPr/>
        </p:nvSpPr>
        <p:spPr>
          <a:xfrm>
            <a:off x="-1509400" y="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65" name="Google Shape;265;p28"/>
          <p:cNvCxnSpPr/>
          <p:nvPr/>
        </p:nvCxnSpPr>
        <p:spPr>
          <a:xfrm>
            <a:off x="3517587" y="6137867"/>
            <a:ext cx="515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7547219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5945417" y="2744737"/>
            <a:ext cx="4985600" cy="1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title" idx="2" hasCustomPrompt="1"/>
          </p:nvPr>
        </p:nvSpPr>
        <p:spPr>
          <a:xfrm>
            <a:off x="7733617" y="899667"/>
            <a:ext cx="1409200" cy="1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0" name="Google Shape;270;p29"/>
          <p:cNvSpPr txBox="1">
            <a:spLocks noGrp="1"/>
          </p:cNvSpPr>
          <p:nvPr>
            <p:ph type="subTitle" idx="1"/>
          </p:nvPr>
        </p:nvSpPr>
        <p:spPr>
          <a:xfrm>
            <a:off x="6555417" y="5007100"/>
            <a:ext cx="3765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r="70525"/>
          <a:stretch/>
        </p:blipFill>
        <p:spPr>
          <a:xfrm>
            <a:off x="36" y="-33"/>
            <a:ext cx="3593499" cy="6859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9"/>
          <p:cNvCxnSpPr/>
          <p:nvPr/>
        </p:nvCxnSpPr>
        <p:spPr>
          <a:xfrm>
            <a:off x="818067" y="620767"/>
            <a:ext cx="0" cy="561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9"/>
          <p:cNvSpPr/>
          <p:nvPr/>
        </p:nvSpPr>
        <p:spPr>
          <a:xfrm>
            <a:off x="10321033" y="49296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9"/>
          <p:cNvSpPr/>
          <p:nvPr/>
        </p:nvSpPr>
        <p:spPr>
          <a:xfrm>
            <a:off x="4011667" y="-12008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909308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10556033" y="5215833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30"/>
          <p:cNvSpPr/>
          <p:nvPr/>
        </p:nvSpPr>
        <p:spPr>
          <a:xfrm>
            <a:off x="-1394767" y="-1236634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80" name="Google Shape;280;p30"/>
          <p:cNvCxnSpPr/>
          <p:nvPr/>
        </p:nvCxnSpPr>
        <p:spPr>
          <a:xfrm>
            <a:off x="5670633" y="6344633"/>
            <a:ext cx="447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9365902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600">
                <a:solidFill>
                  <a:schemeClr val="dk2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Google Shape;28;p4"/>
          <p:cNvSpPr/>
          <p:nvPr/>
        </p:nvSpPr>
        <p:spPr>
          <a:xfrm rot="5400000">
            <a:off x="-1071300" y="4514967"/>
            <a:ext cx="2320400" cy="478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9" name="Google Shape;29;p4"/>
          <p:cNvCxnSpPr/>
          <p:nvPr/>
        </p:nvCxnSpPr>
        <p:spPr>
          <a:xfrm>
            <a:off x="1000000" y="6239467"/>
            <a:ext cx="1019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4"/>
          <p:cNvSpPr/>
          <p:nvPr/>
        </p:nvSpPr>
        <p:spPr>
          <a:xfrm>
            <a:off x="8974433" y="-1302234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3009393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284" name="Google Shape;284;p31"/>
          <p:cNvPicPr preferRelativeResize="0"/>
          <p:nvPr/>
        </p:nvPicPr>
        <p:blipFill rotWithShape="1">
          <a:blip r:embed="rId3">
            <a:alphaModFix/>
          </a:blip>
          <a:srcRect t="72923"/>
          <a:stretch/>
        </p:blipFill>
        <p:spPr>
          <a:xfrm>
            <a:off x="0" y="5001833"/>
            <a:ext cx="12192000" cy="185723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/>
          <p:nvPr/>
        </p:nvSpPr>
        <p:spPr>
          <a:xfrm>
            <a:off x="10007400" y="-1337934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31"/>
          <p:cNvSpPr/>
          <p:nvPr/>
        </p:nvSpPr>
        <p:spPr>
          <a:xfrm>
            <a:off x="-1175434" y="5221833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87" name="Google Shape;287;p31"/>
          <p:cNvCxnSpPr/>
          <p:nvPr/>
        </p:nvCxnSpPr>
        <p:spPr>
          <a:xfrm>
            <a:off x="3517587" y="6239467"/>
            <a:ext cx="515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1256090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291" name="Google Shape;291;p32"/>
          <p:cNvPicPr preferRelativeResize="0"/>
          <p:nvPr/>
        </p:nvPicPr>
        <p:blipFill rotWithShape="1">
          <a:blip r:embed="rId3">
            <a:alphaModFix/>
          </a:blip>
          <a:srcRect t="88867"/>
          <a:stretch/>
        </p:blipFill>
        <p:spPr>
          <a:xfrm>
            <a:off x="0" y="6095467"/>
            <a:ext cx="12192000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/>
          <p:nvPr/>
        </p:nvSpPr>
        <p:spPr>
          <a:xfrm>
            <a:off x="-1096600" y="-11477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32"/>
          <p:cNvSpPr/>
          <p:nvPr/>
        </p:nvSpPr>
        <p:spPr>
          <a:xfrm>
            <a:off x="10190933" y="5901666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94" name="Google Shape;294;p32"/>
          <p:cNvCxnSpPr/>
          <p:nvPr/>
        </p:nvCxnSpPr>
        <p:spPr>
          <a:xfrm>
            <a:off x="684433" y="2687467"/>
            <a:ext cx="0" cy="2645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2"/>
          <p:cNvCxnSpPr/>
          <p:nvPr/>
        </p:nvCxnSpPr>
        <p:spPr>
          <a:xfrm>
            <a:off x="11583567" y="802967"/>
            <a:ext cx="0" cy="2645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90043323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title" idx="2"/>
          </p:nvPr>
        </p:nvSpPr>
        <p:spPr>
          <a:xfrm>
            <a:off x="1453467" y="1655523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1"/>
          </p:nvPr>
        </p:nvSpPr>
        <p:spPr>
          <a:xfrm>
            <a:off x="1453467" y="2260169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title" idx="3"/>
          </p:nvPr>
        </p:nvSpPr>
        <p:spPr>
          <a:xfrm>
            <a:off x="4645897" y="1655523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subTitle" idx="4"/>
          </p:nvPr>
        </p:nvSpPr>
        <p:spPr>
          <a:xfrm>
            <a:off x="4645895" y="2260169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03" name="Google Shape;303;p33"/>
          <p:cNvSpPr txBox="1">
            <a:spLocks noGrp="1"/>
          </p:cNvSpPr>
          <p:nvPr>
            <p:ph type="title" idx="5"/>
          </p:nvPr>
        </p:nvSpPr>
        <p:spPr>
          <a:xfrm>
            <a:off x="7838328" y="1655523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subTitle" idx="6"/>
          </p:nvPr>
        </p:nvSpPr>
        <p:spPr>
          <a:xfrm>
            <a:off x="7838332" y="2260169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t="70015"/>
          <a:stretch/>
        </p:blipFill>
        <p:spPr>
          <a:xfrm>
            <a:off x="0" y="4263833"/>
            <a:ext cx="12192000" cy="2595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/>
          <p:nvPr/>
        </p:nvSpPr>
        <p:spPr>
          <a:xfrm>
            <a:off x="-1227800" y="-1142734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33"/>
          <p:cNvSpPr/>
          <p:nvPr/>
        </p:nvSpPr>
        <p:spPr>
          <a:xfrm>
            <a:off x="10738733" y="47924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08" name="Google Shape;308;p33"/>
          <p:cNvCxnSpPr/>
          <p:nvPr/>
        </p:nvCxnSpPr>
        <p:spPr>
          <a:xfrm>
            <a:off x="3517587" y="6036267"/>
            <a:ext cx="515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0699269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>
            <a:spLocks noGrp="1"/>
          </p:cNvSpPr>
          <p:nvPr>
            <p:ph type="title"/>
          </p:nvPr>
        </p:nvSpPr>
        <p:spPr>
          <a:xfrm>
            <a:off x="5156867" y="787067"/>
            <a:ext cx="3138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1"/>
          </p:nvPr>
        </p:nvSpPr>
        <p:spPr>
          <a:xfrm>
            <a:off x="5156867" y="2124833"/>
            <a:ext cx="5617600" cy="1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13" name="Google Shape;313;p34"/>
          <p:cNvSpPr txBox="1"/>
          <p:nvPr/>
        </p:nvSpPr>
        <p:spPr>
          <a:xfrm>
            <a:off x="5156867" y="4527200"/>
            <a:ext cx="54464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4" name="Google Shape;314;p34"/>
          <p:cNvPicPr preferRelativeResize="0"/>
          <p:nvPr/>
        </p:nvPicPr>
        <p:blipFill rotWithShape="1">
          <a:blip r:embed="rId6">
            <a:alphaModFix/>
          </a:blip>
          <a:srcRect r="74178"/>
          <a:stretch/>
        </p:blipFill>
        <p:spPr>
          <a:xfrm>
            <a:off x="0" y="-33"/>
            <a:ext cx="3148165" cy="68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/>
          <p:nvPr/>
        </p:nvSpPr>
        <p:spPr>
          <a:xfrm>
            <a:off x="10079068" y="-1331600"/>
            <a:ext cx="3255393" cy="32504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34"/>
          <p:cNvSpPr/>
          <p:nvPr/>
        </p:nvSpPr>
        <p:spPr>
          <a:xfrm>
            <a:off x="345900" y="3766733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9361942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/>
          <p:nvPr/>
        </p:nvSpPr>
        <p:spPr>
          <a:xfrm>
            <a:off x="10708967" y="-12008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35"/>
          <p:cNvSpPr/>
          <p:nvPr/>
        </p:nvSpPr>
        <p:spPr>
          <a:xfrm>
            <a:off x="-1241834" y="-12008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9366615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/>
          <p:nvPr/>
        </p:nvSpPr>
        <p:spPr>
          <a:xfrm>
            <a:off x="10870800" y="3862133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36"/>
          <p:cNvSpPr/>
          <p:nvPr/>
        </p:nvSpPr>
        <p:spPr>
          <a:xfrm>
            <a:off x="-1187367" y="2721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6920750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4287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23565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920F79-AB27-DE49-82E9-8B635F8BD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999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E147F01-BBD3-9F40-809F-6D89BB05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sp>
        <p:nvSpPr>
          <p:cNvPr id="17" name="Freeform 127">
            <a:extLst>
              <a:ext uri="{FF2B5EF4-FFF2-40B4-BE49-F238E27FC236}">
                <a16:creationId xmlns:a16="http://schemas.microsoft.com/office/drawing/2014/main" id="{1608D738-6433-1249-89A2-E411CD47831B}"/>
              </a:ext>
            </a:extLst>
          </p:cNvPr>
          <p:cNvSpPr>
            <a:spLocks noEditPoints="1"/>
          </p:cNvSpPr>
          <p:nvPr/>
        </p:nvSpPr>
        <p:spPr bwMode="auto">
          <a:xfrm>
            <a:off x="2456619" y="3196498"/>
            <a:ext cx="530803" cy="691178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99ED5-AC63-CC00-C506-96297663BD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20391586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203572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379518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Introduction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Literature</a:t>
                      </a: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Review</a:t>
                      </a:r>
                      <a:endParaRPr lang="en-TW" sz="16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Methodology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Analysis &amp; Discussion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Recommendation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9346C8-626E-0AFD-1C8D-CE9D337F5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sp>
        <p:nvSpPr>
          <p:cNvPr id="9" name="Freeform 127">
            <a:extLst>
              <a:ext uri="{FF2B5EF4-FFF2-40B4-BE49-F238E27FC236}">
                <a16:creationId xmlns:a16="http://schemas.microsoft.com/office/drawing/2014/main" id="{EE4B8F0D-75F6-286D-39BE-5ACE545CE1B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456619" y="3196498"/>
            <a:ext cx="530803" cy="691178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2B8-8508-FD27-BB56-70009661EB81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451849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920F79-AB27-DE49-82E9-8B635F8BD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999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E147F01-BBD3-9F40-809F-6D89BB05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sp>
        <p:nvSpPr>
          <p:cNvPr id="17" name="Freeform 127">
            <a:extLst>
              <a:ext uri="{FF2B5EF4-FFF2-40B4-BE49-F238E27FC236}">
                <a16:creationId xmlns:a16="http://schemas.microsoft.com/office/drawing/2014/main" id="{1608D738-6433-1249-89A2-E411CD47831B}"/>
              </a:ext>
            </a:extLst>
          </p:cNvPr>
          <p:cNvSpPr>
            <a:spLocks noEditPoints="1"/>
          </p:cNvSpPr>
          <p:nvPr/>
        </p:nvSpPr>
        <p:spPr bwMode="auto">
          <a:xfrm>
            <a:off x="2456619" y="3196498"/>
            <a:ext cx="530803" cy="691178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99ED5-AC63-CC00-C506-96297663BD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24218529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203572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379518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Introduction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Literature Review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Methodology</a:t>
                      </a: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Analysis &amp; Discussion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Recommendation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9346C8-626E-0AFD-1C8D-CE9D337F5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sp>
        <p:nvSpPr>
          <p:cNvPr id="9" name="Freeform 127">
            <a:extLst>
              <a:ext uri="{FF2B5EF4-FFF2-40B4-BE49-F238E27FC236}">
                <a16:creationId xmlns:a16="http://schemas.microsoft.com/office/drawing/2014/main" id="{EE4B8F0D-75F6-286D-39BE-5ACE545CE1B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456619" y="3196498"/>
            <a:ext cx="530803" cy="691178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06162-ECD5-1ADA-BF80-8A0B584DCC9E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148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t="43757"/>
          <a:stretch/>
        </p:blipFill>
        <p:spPr>
          <a:xfrm>
            <a:off x="0" y="3001200"/>
            <a:ext cx="12192000" cy="385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/>
          </p:nvPr>
        </p:nvSpPr>
        <p:spPr>
          <a:xfrm>
            <a:off x="1712867" y="3775840"/>
            <a:ext cx="40640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3"/>
          </p:nvPr>
        </p:nvSpPr>
        <p:spPr>
          <a:xfrm>
            <a:off x="6414095" y="3775840"/>
            <a:ext cx="40652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6414101" y="4483267"/>
            <a:ext cx="4065200" cy="13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713124" y="4483267"/>
            <a:ext cx="4064000" cy="13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-1036967" y="-11889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/>
          <p:nvPr/>
        </p:nvSpPr>
        <p:spPr>
          <a:xfrm>
            <a:off x="11116267" y="2749300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1" name="Google Shape;41;p5"/>
          <p:cNvCxnSpPr/>
          <p:nvPr/>
        </p:nvCxnSpPr>
        <p:spPr>
          <a:xfrm>
            <a:off x="7044684" y="6239467"/>
            <a:ext cx="280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5"/>
          <p:cNvCxnSpPr/>
          <p:nvPr/>
        </p:nvCxnSpPr>
        <p:spPr>
          <a:xfrm>
            <a:off x="2343151" y="6239467"/>
            <a:ext cx="280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136002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920F79-AB27-DE49-82E9-8B635F8BD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999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E147F01-BBD3-9F40-809F-6D89BB05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sp>
        <p:nvSpPr>
          <p:cNvPr id="17" name="Freeform 127">
            <a:extLst>
              <a:ext uri="{FF2B5EF4-FFF2-40B4-BE49-F238E27FC236}">
                <a16:creationId xmlns:a16="http://schemas.microsoft.com/office/drawing/2014/main" id="{1608D738-6433-1249-89A2-E411CD47831B}"/>
              </a:ext>
            </a:extLst>
          </p:cNvPr>
          <p:cNvSpPr>
            <a:spLocks noEditPoints="1"/>
          </p:cNvSpPr>
          <p:nvPr/>
        </p:nvSpPr>
        <p:spPr bwMode="auto">
          <a:xfrm>
            <a:off x="2456619" y="3196498"/>
            <a:ext cx="530803" cy="691178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99ED5-AC63-CC00-C506-96297663BD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58799913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523612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59478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Introduction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Literature Review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Methodology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Analysis &amp; Discussion</a:t>
                      </a:r>
                      <a:endParaRPr lang="en-TW" sz="16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Recommendation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9346C8-626E-0AFD-1C8D-CE9D337F5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sp>
        <p:nvSpPr>
          <p:cNvPr id="9" name="Freeform 127">
            <a:extLst>
              <a:ext uri="{FF2B5EF4-FFF2-40B4-BE49-F238E27FC236}">
                <a16:creationId xmlns:a16="http://schemas.microsoft.com/office/drawing/2014/main" id="{EE4B8F0D-75F6-286D-39BE-5ACE545CE1B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456619" y="3196498"/>
            <a:ext cx="530803" cy="691178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E7DEB-A507-BDBF-2A72-BEAA33B40848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683083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920F79-AB27-DE49-82E9-8B635F8BD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999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E147F01-BBD3-9F40-809F-6D89BB05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sp>
        <p:nvSpPr>
          <p:cNvPr id="17" name="Freeform 127">
            <a:extLst>
              <a:ext uri="{FF2B5EF4-FFF2-40B4-BE49-F238E27FC236}">
                <a16:creationId xmlns:a16="http://schemas.microsoft.com/office/drawing/2014/main" id="{1608D738-6433-1249-89A2-E411CD47831B}"/>
              </a:ext>
            </a:extLst>
          </p:cNvPr>
          <p:cNvSpPr>
            <a:spLocks noEditPoints="1"/>
          </p:cNvSpPr>
          <p:nvPr/>
        </p:nvSpPr>
        <p:spPr bwMode="auto">
          <a:xfrm>
            <a:off x="2456619" y="3196498"/>
            <a:ext cx="530803" cy="691178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99ED5-AC63-CC00-C506-96297663BD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93953574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203572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379518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Introduction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Literature Review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Methodology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Analysis &amp; Discussion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Recommendation</a:t>
                      </a:r>
                      <a:endParaRPr lang="en-TW" sz="16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9346C8-626E-0AFD-1C8D-CE9D337F5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sp>
        <p:nvSpPr>
          <p:cNvPr id="9" name="Freeform 127">
            <a:extLst>
              <a:ext uri="{FF2B5EF4-FFF2-40B4-BE49-F238E27FC236}">
                <a16:creationId xmlns:a16="http://schemas.microsoft.com/office/drawing/2014/main" id="{EE4B8F0D-75F6-286D-39BE-5ACE545CE1B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456619" y="3196498"/>
            <a:ext cx="530803" cy="691178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6105B-6D2F-D23A-3F25-E630EA1C4A72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025545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9F39BC-A5E8-9D4E-9592-D8D7CF2A7912}"/>
              </a:ext>
            </a:extLst>
          </p:cNvPr>
          <p:cNvSpPr/>
          <p:nvPr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147F01-BBD3-9F40-809F-6D89BB05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sp>
        <p:nvSpPr>
          <p:cNvPr id="17" name="Freeform 127">
            <a:extLst>
              <a:ext uri="{FF2B5EF4-FFF2-40B4-BE49-F238E27FC236}">
                <a16:creationId xmlns:a16="http://schemas.microsoft.com/office/drawing/2014/main" id="{1608D738-6433-1249-89A2-E411CD47831B}"/>
              </a:ext>
            </a:extLst>
          </p:cNvPr>
          <p:cNvSpPr>
            <a:spLocks noEditPoints="1"/>
          </p:cNvSpPr>
          <p:nvPr/>
        </p:nvSpPr>
        <p:spPr bwMode="auto">
          <a:xfrm>
            <a:off x="2456619" y="3196498"/>
            <a:ext cx="530803" cy="691178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AA37FE-C7F9-B6CA-7B0F-322CF75ADF60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346C8-626E-0AFD-1C8D-CE9D337F5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sp>
        <p:nvSpPr>
          <p:cNvPr id="9" name="Freeform 127">
            <a:extLst>
              <a:ext uri="{FF2B5EF4-FFF2-40B4-BE49-F238E27FC236}">
                <a16:creationId xmlns:a16="http://schemas.microsoft.com/office/drawing/2014/main" id="{EE4B8F0D-75F6-286D-39BE-5ACE545CE1B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456619" y="3196498"/>
            <a:ext cx="530803" cy="691178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54795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73BC8-756D-7042-A043-FF5DCCA9F29A}" type="datetime1">
              <a:rPr lang="en-SG" smtClean="0"/>
              <a:t>2/4/2023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4911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6D9135-42A3-6F4A-BD20-C68A1FC2FCFC}" type="datetime1">
              <a:rPr lang="en-SG" smtClean="0"/>
              <a:t>2/4/2023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34144" y="6551311"/>
            <a:ext cx="2743200" cy="365125"/>
          </a:xfrm>
          <a:prstGeom prst="rect">
            <a:avLst/>
          </a:prstGeom>
        </p:spPr>
        <p:txBody>
          <a:bodyPr/>
          <a:lstStyle/>
          <a:p>
            <a:fld id="{2A829AD0-A06D-A049-999F-E7579D9C9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0251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528FA-AA9C-FA43-9A12-C60DE3CEA934}" type="datetime1">
              <a:rPr lang="en-SG" smtClean="0"/>
              <a:t>2/4/2023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34144" y="6551311"/>
            <a:ext cx="2743200" cy="365125"/>
          </a:xfrm>
          <a:prstGeom prst="rect">
            <a:avLst/>
          </a:prstGeom>
        </p:spPr>
        <p:txBody>
          <a:bodyPr/>
          <a:lstStyle/>
          <a:p>
            <a:fld id="{2A829AD0-A06D-A049-999F-E7579D9C9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5990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415885-CA39-2E01-DF3C-CB46CDBB199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90131044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solidFill>
                  <a:srgbClr val="F2F2F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203572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379518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Introduction</a:t>
                      </a:r>
                      <a:endParaRPr lang="en-TW" sz="16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Literature Review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Methodology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Analysis &amp; Discussion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Recommendation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0936170-A465-E844-A6BA-83C1BED91B7E}"/>
              </a:ext>
            </a:extLst>
          </p:cNvPr>
          <p:cNvSpPr/>
          <p:nvPr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0C6D62-9FF3-F946-A500-C6E457DF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F4E211-CC50-06B1-B77D-D92ACEAE8DDF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3833C-127C-EC6E-3AFD-BACF7A0795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18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08AA65E-D7EC-7242-8C6B-5C695EDF7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3033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Marketing</a:t>
                      </a: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B9D28D6-3C9C-8345-B6DE-DA31490600A6}"/>
              </a:ext>
            </a:extLst>
          </p:cNvPr>
          <p:cNvSpPr/>
          <p:nvPr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A6C4A3-267A-AB4C-A363-A77D217F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808DC6-BF9E-4562-CB89-E3A5B26F1B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21963830"/>
              </p:ext>
            </p:extLst>
          </p:nvPr>
        </p:nvGraphicFramePr>
        <p:xfrm>
          <a:off x="0" y="6356350"/>
          <a:ext cx="12191998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140299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1752079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38865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73043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309633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Problem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D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Overview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Solution Details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Implementation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Future Improvements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0194421-53C4-BEF0-0F1B-3DC82EBE04B6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0AED9-6E64-C7FD-D3B0-61CCCDFE23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7019" y="641144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804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08AA65E-D7EC-7242-8C6B-5C695EDF7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3033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Marketing</a:t>
                      </a: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B9D28D6-3C9C-8345-B6DE-DA31490600A6}"/>
              </a:ext>
            </a:extLst>
          </p:cNvPr>
          <p:cNvSpPr/>
          <p:nvPr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A6C4A3-267A-AB4C-A363-A77D217F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808DC6-BF9E-4562-CB89-E3A5B26F1B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79818546"/>
              </p:ext>
            </p:extLst>
          </p:nvPr>
        </p:nvGraphicFramePr>
        <p:xfrm>
          <a:off x="0" y="6356350"/>
          <a:ext cx="12191998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140299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1953251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1936547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631582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309633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Overview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D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Solution Details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Implementation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Future Improvements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0194421-53C4-BEF0-0F1B-3DC82EBE04B6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0AED9-6E64-C7FD-D3B0-61CCCDFE23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7019" y="641144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068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9D28D6-3C9C-8345-B6DE-DA31490600A6}"/>
              </a:ext>
            </a:extLst>
          </p:cNvPr>
          <p:cNvSpPr/>
          <p:nvPr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194421-53C4-BEF0-0F1B-3DC82EBE04B6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2C72BC-73F0-C65C-C367-370A66CD5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7EE5C14-5B7E-ADFC-8CD6-096CEEF1BBF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988124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01795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1618735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236573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75555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446638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132704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Overview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Solution Details</a:t>
                      </a: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Implementation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Future Improvements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3A8FCE3-6852-5474-56AF-4225E59475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7021" y="6396611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0103267" y="-11650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6"/>
          <p:cNvSpPr/>
          <p:nvPr/>
        </p:nvSpPr>
        <p:spPr>
          <a:xfrm>
            <a:off x="-1263134" y="5335133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8" name="Google Shape;48;p6"/>
          <p:cNvCxnSpPr/>
          <p:nvPr/>
        </p:nvCxnSpPr>
        <p:spPr>
          <a:xfrm>
            <a:off x="3720000" y="6410467"/>
            <a:ext cx="475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1451024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9D28D6-3C9C-8345-B6DE-DA31490600A6}"/>
              </a:ext>
            </a:extLst>
          </p:cNvPr>
          <p:cNvSpPr/>
          <p:nvPr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194421-53C4-BEF0-0F1B-3DC82EBE04B6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F098CE-5E8C-01FF-4D2C-C64537D3B0C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7058961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952368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1594021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434281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669060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211859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330412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Overview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Proposed Solution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Implementation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Future Improvements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118441-4C7F-596D-7B55-28589556B8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7021" y="6396611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99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08AA65E-D7EC-7242-8C6B-5C695EDF7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3033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Marketing</a:t>
                      </a: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B9D28D6-3C9C-8345-B6DE-DA31490600A6}"/>
              </a:ext>
            </a:extLst>
          </p:cNvPr>
          <p:cNvSpPr/>
          <p:nvPr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A6C4A3-267A-AB4C-A363-A77D217F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808DC6-BF9E-4562-CB89-E3A5B26F1B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57522006"/>
              </p:ext>
            </p:extLst>
          </p:nvPr>
        </p:nvGraphicFramePr>
        <p:xfrm>
          <a:off x="0" y="6356350"/>
          <a:ext cx="12191998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140299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1953251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347443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09671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46184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279488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Sol Overview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Proposed Solution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Outcome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Future Improvements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D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0194421-53C4-BEF0-0F1B-3DC82EBE04B6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377B2-6F5D-607A-98E9-A3DF5E959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7019" y="641144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4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1B1B4B-0806-9D4E-AC5C-FBF31374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55237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Operations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1E74B60-91C5-F74D-AB1B-6E4DE1ADCD8F}"/>
              </a:ext>
            </a:extLst>
          </p:cNvPr>
          <p:cNvSpPr/>
          <p:nvPr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B00193-D034-7F42-BFB1-31477704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6141F7-7721-9AE3-25B2-1674703672D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1055237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Operations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9D2CBED-09AF-4875-2DD9-300090CA6F86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8C507-23C6-D765-8C76-ABDD541B58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64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1B1B4B-0806-9D4E-AC5C-FBF31374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0521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1E74B60-91C5-F74D-AB1B-6E4DE1ADCD8F}"/>
              </a:ext>
            </a:extLst>
          </p:cNvPr>
          <p:cNvSpPr/>
          <p:nvPr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B00193-D034-7F42-BFB1-31477704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9D17B2-78C0-915C-6242-B2D604B6584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10521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9C886D3-8371-C7E9-A2EE-9A6957016BCE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280B8-B81A-0A50-9981-F4E2D072D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275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936170-A465-E844-A6BA-83C1BED91B7E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BF17799-E517-C448-8C6F-9F14E1F1AF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9367" y="133031"/>
            <a:ext cx="1498068" cy="880115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61C45B4-9DF3-8542-AD8B-D5ECA1A5F9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76887442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900C6D62-9FF3-F946-A500-C6E457DFCD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310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08AA65E-D7EC-7242-8C6B-5C695EDF78A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183033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Marketing</a:t>
                      </a: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B9D28D6-3C9C-8345-B6DE-DA31490600A6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B56B1432-AB0F-5C4D-BF63-1584023F99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9367" y="133031"/>
            <a:ext cx="1498068" cy="880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A6C4A3-267A-AB4C-A363-A77D217F8D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894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1B1B4B-0806-9D4E-AC5C-FBF31374476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10521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1E74B60-91C5-F74D-AB1B-6E4DE1ADCD8F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220B6E45-B8E8-0B40-8E6D-7E9754E61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9367" y="133031"/>
            <a:ext cx="1498068" cy="880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B00193-D034-7F42-BFB1-3147770463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544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1B1B4B-0806-9D4E-AC5C-FBF31374476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10552377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Operations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1E74B60-91C5-F74D-AB1B-6E4DE1ADCD8F}"/>
              </a:ext>
            </a:extLst>
          </p:cNvPr>
          <p:cNvSpPr/>
          <p:nvPr userDrawn="1"/>
        </p:nvSpPr>
        <p:spPr>
          <a:xfrm>
            <a:off x="326359" y="241505"/>
            <a:ext cx="61998" cy="676504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220B6E45-B8E8-0B40-8E6D-7E9754E61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9367" y="133031"/>
            <a:ext cx="1498068" cy="880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B00193-D034-7F42-BFB1-3147770463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83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7B6689-E961-0D47-9C5D-36E9D3989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1B3D2D9-84FA-4844-9471-C2E2A186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596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60000" y="2027400"/>
            <a:ext cx="4766000" cy="3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3" name="Google Shape;53;p7"/>
          <p:cNvCxnSpPr/>
          <p:nvPr/>
        </p:nvCxnSpPr>
        <p:spPr>
          <a:xfrm>
            <a:off x="960000" y="6239467"/>
            <a:ext cx="480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/>
          <p:nvPr/>
        </p:nvSpPr>
        <p:spPr>
          <a:xfrm>
            <a:off x="10544100" y="-878234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7049316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832600" y="1787415"/>
            <a:ext cx="8526800" cy="36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13333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cxnSp>
        <p:nvCxnSpPr>
          <p:cNvPr id="58" name="Google Shape;58;p8"/>
          <p:cNvCxnSpPr/>
          <p:nvPr/>
        </p:nvCxnSpPr>
        <p:spPr>
          <a:xfrm>
            <a:off x="4292400" y="903833"/>
            <a:ext cx="360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8"/>
          <p:cNvSpPr/>
          <p:nvPr/>
        </p:nvSpPr>
        <p:spPr>
          <a:xfrm rot="-5400000">
            <a:off x="5958668" y="4548500"/>
            <a:ext cx="305200" cy="293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/>
          <p:nvPr/>
        </p:nvSpPr>
        <p:spPr>
          <a:xfrm>
            <a:off x="10359400" y="2788733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/>
          <p:nvPr/>
        </p:nvSpPr>
        <p:spPr>
          <a:xfrm>
            <a:off x="-804234" y="4840167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7295462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" y="0"/>
            <a:ext cx="121900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5264033" y="3504733"/>
            <a:ext cx="5673200" cy="1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900"/>
              <a:buNone/>
              <a:defRPr sz="25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5264064" y="2487967"/>
            <a:ext cx="56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r="74178"/>
          <a:stretch/>
        </p:blipFill>
        <p:spPr>
          <a:xfrm>
            <a:off x="0" y="-33"/>
            <a:ext cx="3148165" cy="68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/>
          <p:nvPr/>
        </p:nvSpPr>
        <p:spPr>
          <a:xfrm rot="-5400000">
            <a:off x="6668001" y="11100"/>
            <a:ext cx="305200" cy="29388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8" name="Google Shape;68;p9"/>
          <p:cNvCxnSpPr/>
          <p:nvPr/>
        </p:nvCxnSpPr>
        <p:spPr>
          <a:xfrm>
            <a:off x="5351200" y="6239467"/>
            <a:ext cx="3778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9"/>
          <p:cNvSpPr/>
          <p:nvPr/>
        </p:nvSpPr>
        <p:spPr>
          <a:xfrm>
            <a:off x="9518434" y="-1260300"/>
            <a:ext cx="3255393" cy="325074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9"/>
          <p:cNvSpPr/>
          <p:nvPr/>
        </p:nvSpPr>
        <p:spPr>
          <a:xfrm>
            <a:off x="100733" y="3587833"/>
            <a:ext cx="2802267" cy="27982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09000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044333" y="2985100"/>
            <a:ext cx="4759600" cy="1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87669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9088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  <p:sldLayoutId id="2147483785" r:id="rId34"/>
    <p:sldLayoutId id="2147483786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39700" marR="0" lvl="0" indent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2C5C3-3529-7A36-0C82-7663AB4A7C0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62508858"/>
              </p:ext>
            </p:extLst>
          </p:nvPr>
        </p:nvGraphicFramePr>
        <p:xfrm>
          <a:off x="0" y="6356350"/>
          <a:ext cx="12191998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140299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1953251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61590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506539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309633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Problem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D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Overview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Solution Details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Implementation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Future Improvements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7C9A3F5-2951-9FA9-DFD9-7C00A48FB7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7019" y="641144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002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870E6E-EFD5-64BB-1A06-A5C5423E107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18971196"/>
              </p:ext>
            </p:extLst>
          </p:nvPr>
        </p:nvGraphicFramePr>
        <p:xfrm>
          <a:off x="0" y="6356350"/>
          <a:ext cx="12192001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046776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04677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958121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Marketing</a:t>
                      </a:r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00CE000-CD11-C918-E546-700ECAA4DA2C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933612" y="6425015"/>
            <a:ext cx="1091572" cy="39146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382A22A-42B6-D69E-877E-2F05B2823C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70856500"/>
              </p:ext>
            </p:extLst>
          </p:nvPr>
        </p:nvGraphicFramePr>
        <p:xfrm>
          <a:off x="0" y="6356350"/>
          <a:ext cx="12191998" cy="5016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140299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1953251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061590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506539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  <a:gridCol w="1309633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Problem</a:t>
                      </a:r>
                      <a:endParaRPr lang="en-TW" sz="16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DC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Overview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Solution Details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Business Implementation</a:t>
                      </a:r>
                      <a:endParaRPr lang="en-TW" sz="16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Future Improvements</a:t>
                      </a:r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6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8C428B9-F426-4B22-7F6D-89E401369998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1017019" y="641144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33" r:id="rId5"/>
    <p:sldLayoutId id="2147483738" r:id="rId6"/>
    <p:sldLayoutId id="2147483739" r:id="rId7"/>
    <p:sldLayoutId id="2147483740" r:id="rId8"/>
    <p:sldLayoutId id="2147483734" r:id="rId9"/>
    <p:sldLayoutId id="2147483790" r:id="rId10"/>
    <p:sldLayoutId id="2147483791" r:id="rId11"/>
    <p:sldLayoutId id="2147483735" r:id="rId12"/>
    <p:sldLayoutId id="2147483792" r:id="rId13"/>
    <p:sldLayoutId id="2147483793" r:id="rId14"/>
    <p:sldLayoutId id="2147483737" r:id="rId15"/>
    <p:sldLayoutId id="2147483736" r:id="rId16"/>
    <p:sldLayoutId id="2147483694" r:id="rId17"/>
    <p:sldLayoutId id="2147483695" r:id="rId18"/>
    <p:sldLayoutId id="2147483696" r:id="rId19"/>
    <p:sldLayoutId id="2147483731" r:id="rId20"/>
    <p:sldLayoutId id="214748364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7.png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66.jpe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png"/><Relationship Id="rId5" Type="http://schemas.openxmlformats.org/officeDocument/2006/relationships/image" Target="../media/image73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png"/><Relationship Id="rId5" Type="http://schemas.openxmlformats.org/officeDocument/2006/relationships/image" Target="../media/image77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83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84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svg"/><Relationship Id="rId7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10" Type="http://schemas.openxmlformats.org/officeDocument/2006/relationships/image" Target="../media/image101.png"/><Relationship Id="rId4" Type="http://schemas.openxmlformats.org/officeDocument/2006/relationships/image" Target="../media/image102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png"/><Relationship Id="rId3" Type="http://schemas.openxmlformats.org/officeDocument/2006/relationships/image" Target="../media/image97.svg"/><Relationship Id="rId7" Type="http://schemas.openxmlformats.org/officeDocument/2006/relationships/image" Target="../media/image106.svg"/><Relationship Id="rId12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5.png"/><Relationship Id="rId11" Type="http://schemas.openxmlformats.org/officeDocument/2006/relationships/image" Target="../media/image100.png"/><Relationship Id="rId5" Type="http://schemas.openxmlformats.org/officeDocument/2006/relationships/image" Target="../media/image103.svg"/><Relationship Id="rId10" Type="http://schemas.openxmlformats.org/officeDocument/2006/relationships/image" Target="../media/image99.png"/><Relationship Id="rId4" Type="http://schemas.openxmlformats.org/officeDocument/2006/relationships/image" Target="../media/image102.png"/><Relationship Id="rId9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5.jpe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3A5BAB-E5EE-7F6D-B0FC-F1037E316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5" t="14104" r="12079" b="12179"/>
          <a:stretch/>
        </p:blipFill>
        <p:spPr>
          <a:xfrm>
            <a:off x="2163195" y="453755"/>
            <a:ext cx="2727534" cy="2633384"/>
          </a:xfrm>
          <a:prstGeom prst="ellipse">
            <a:avLst/>
          </a:prstGeom>
        </p:spPr>
      </p:pic>
      <p:sp>
        <p:nvSpPr>
          <p:cNvPr id="472" name="TextBox 471">
            <a:extLst>
              <a:ext uri="{FF2B5EF4-FFF2-40B4-BE49-F238E27FC236}">
                <a16:creationId xmlns:a16="http://schemas.microsoft.com/office/drawing/2014/main" id="{29582CB6-8FB6-CFFF-D05C-7F6871EE965D}"/>
              </a:ext>
            </a:extLst>
          </p:cNvPr>
          <p:cNvSpPr txBox="1"/>
          <p:nvPr/>
        </p:nvSpPr>
        <p:spPr>
          <a:xfrm>
            <a:off x="974613" y="2573653"/>
            <a:ext cx="52298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venir Next LT Pro" panose="020B0504020202020204" pitchFamily="34" charset="0"/>
                <a:cs typeface="Arial"/>
              </a:rPr>
              <a:t>Seminar Group 6 Team 5</a:t>
            </a:r>
          </a:p>
          <a:p>
            <a:pPr algn="ctr"/>
            <a:r>
              <a:rPr lang="en-US" sz="2800" b="1">
                <a:solidFill>
                  <a:srgbClr val="372DA0"/>
                </a:solidFill>
                <a:latin typeface="Avenir Next LT Pro" panose="020B0504020202020204" pitchFamily="34" charset="0"/>
                <a:cs typeface="Arial"/>
              </a:rPr>
              <a:t>Revitalizing LinkedIn: </a:t>
            </a:r>
          </a:p>
          <a:p>
            <a:pPr algn="ctr"/>
            <a:r>
              <a:rPr lang="en-US" sz="2000">
                <a:solidFill>
                  <a:srgbClr val="372DA0"/>
                </a:solidFill>
                <a:latin typeface="Avenir Next LT Pro" panose="020B0504020202020204" pitchFamily="34" charset="0"/>
                <a:cs typeface="Arial"/>
              </a:rPr>
              <a:t>A Machine Learning Approach to Enhance User Experience and Engagement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EB69D881-AAF7-A0F0-AA7F-7A98246411C6}"/>
              </a:ext>
            </a:extLst>
          </p:cNvPr>
          <p:cNvSpPr txBox="1"/>
          <p:nvPr/>
        </p:nvSpPr>
        <p:spPr>
          <a:xfrm>
            <a:off x="1243354" y="4289694"/>
            <a:ext cx="45672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Avenir Next LT Pro" panose="020B0504020202020204" pitchFamily="34" charset="0"/>
              </a:rPr>
              <a:t>Jiang Lei (U2121557B)</a:t>
            </a:r>
          </a:p>
          <a:p>
            <a:pPr algn="ctr"/>
            <a:r>
              <a:rPr lang="en-US" err="1">
                <a:latin typeface="Avenir Next LT Pro" panose="020B0504020202020204" pitchFamily="34" charset="0"/>
              </a:rPr>
              <a:t>Toh</a:t>
            </a:r>
            <a:r>
              <a:rPr lang="en-US">
                <a:latin typeface="Avenir Next LT Pro" panose="020B0504020202020204" pitchFamily="34" charset="0"/>
              </a:rPr>
              <a:t> Jing </a:t>
            </a:r>
            <a:r>
              <a:rPr lang="en-US" err="1">
                <a:latin typeface="Avenir Next LT Pro" panose="020B0504020202020204" pitchFamily="34" charset="0"/>
              </a:rPr>
              <a:t>Qiang</a:t>
            </a:r>
            <a:r>
              <a:rPr lang="en-US">
                <a:latin typeface="Avenir Next LT Pro" panose="020B0504020202020204" pitchFamily="34" charset="0"/>
              </a:rPr>
              <a:t> (U2121442H)</a:t>
            </a:r>
          </a:p>
          <a:p>
            <a:pPr algn="ctr"/>
            <a:r>
              <a:rPr lang="en-US">
                <a:latin typeface="Avenir Next LT Pro" panose="020B0504020202020204" pitchFamily="34" charset="0"/>
              </a:rPr>
              <a:t>David Tey Bo Yuan (U2121810J)</a:t>
            </a:r>
          </a:p>
          <a:p>
            <a:pPr algn="ctr"/>
            <a:r>
              <a:rPr lang="en-US" err="1">
                <a:latin typeface="Avenir Next LT Pro" panose="020B0504020202020204" pitchFamily="34" charset="0"/>
              </a:rPr>
              <a:t>Nagammai</a:t>
            </a:r>
            <a:r>
              <a:rPr lang="en-US">
                <a:latin typeface="Avenir Next LT Pro" panose="020B0504020202020204" pitchFamily="34" charset="0"/>
              </a:rPr>
              <a:t> Senthil Kumar (U2120146L)</a:t>
            </a:r>
          </a:p>
          <a:p>
            <a:pPr algn="ctr"/>
            <a:r>
              <a:rPr lang="en-US">
                <a:latin typeface="Avenir Next LT Pro" panose="020B0504020202020204" pitchFamily="34" charset="0"/>
              </a:rPr>
              <a:t>Fong Ye Xuan (U2120767B)</a:t>
            </a:r>
          </a:p>
          <a:p>
            <a:pPr algn="ctr"/>
            <a:endParaRPr lang="en-US" sz="1800" b="1">
              <a:latin typeface="Arial"/>
            </a:endParaRPr>
          </a:p>
        </p:txBody>
      </p:sp>
      <p:pic>
        <p:nvPicPr>
          <p:cNvPr id="1026" name="Picture 2" descr="What Is LinkedIn Marketing? - Website Design by Spearhead Multimedia">
            <a:extLst>
              <a:ext uri="{FF2B5EF4-FFF2-40B4-BE49-F238E27FC236}">
                <a16:creationId xmlns:a16="http://schemas.microsoft.com/office/drawing/2014/main" id="{404559FE-8AE6-0F67-CC55-8C3DB9C4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433" y="1543569"/>
            <a:ext cx="5488247" cy="308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>
            <a:extLst>
              <a:ext uri="{FF2B5EF4-FFF2-40B4-BE49-F238E27FC236}">
                <a16:creationId xmlns:a16="http://schemas.microsoft.com/office/drawing/2014/main" id="{CFA02938-A01D-B682-8F83-5E137C9BD036}"/>
              </a:ext>
            </a:extLst>
          </p:cNvPr>
          <p:cNvSpPr txBox="1">
            <a:spLocks/>
          </p:cNvSpPr>
          <p:nvPr/>
        </p:nvSpPr>
        <p:spPr>
          <a:xfrm>
            <a:off x="391181" y="282572"/>
            <a:ext cx="10772563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1. Unified Security through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Fraudulent Job Listing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venir Next LT Pro"/>
                <a:cs typeface="Arial"/>
              </a:rPr>
              <a:t>Classification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 </a:t>
            </a:r>
            <a:endParaRPr lang="en-US" dirty="0">
              <a:solidFill>
                <a:schemeClr val="accent2">
                  <a:lumMod val="75000"/>
                </a:schemeClr>
              </a:solidFill>
              <a:ea typeface="+mn-ea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D2ABDA8-CAC7-FB50-5BEB-9CC4EC53A65B}"/>
              </a:ext>
            </a:extLst>
          </p:cNvPr>
          <p:cNvSpPr txBox="1"/>
          <p:nvPr/>
        </p:nvSpPr>
        <p:spPr>
          <a:xfrm>
            <a:off x="450444" y="672693"/>
            <a:ext cx="101549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a) </a:t>
            </a:r>
            <a:r>
              <a:rPr lang="en-SG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Dataset Introduction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venir Next LT Pro"/>
            </a:endParaRPr>
          </a:p>
        </p:txBody>
      </p:sp>
      <p:sp>
        <p:nvSpPr>
          <p:cNvPr id="4" name="Arrow: Right 28">
            <a:extLst>
              <a:ext uri="{FF2B5EF4-FFF2-40B4-BE49-F238E27FC236}">
                <a16:creationId xmlns:a16="http://schemas.microsoft.com/office/drawing/2014/main" id="{271BB253-D863-BE65-1F1D-6E969F05BB6B}"/>
              </a:ext>
            </a:extLst>
          </p:cNvPr>
          <p:cNvSpPr/>
          <p:nvPr/>
        </p:nvSpPr>
        <p:spPr>
          <a:xfrm>
            <a:off x="3575694" y="1390359"/>
            <a:ext cx="1420280" cy="3385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Arrow: Right 28">
            <a:extLst>
              <a:ext uri="{FF2B5EF4-FFF2-40B4-BE49-F238E27FC236}">
                <a16:creationId xmlns:a16="http://schemas.microsoft.com/office/drawing/2014/main" id="{BAA640B7-67C9-43F4-3075-5C388274DA73}"/>
              </a:ext>
            </a:extLst>
          </p:cNvPr>
          <p:cNvSpPr/>
          <p:nvPr/>
        </p:nvSpPr>
        <p:spPr>
          <a:xfrm>
            <a:off x="7192600" y="1376912"/>
            <a:ext cx="1420280" cy="3385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B2547-0EDF-B4AF-55B9-6443AC04D672}"/>
              </a:ext>
            </a:extLst>
          </p:cNvPr>
          <p:cNvSpPr txBox="1"/>
          <p:nvPr/>
        </p:nvSpPr>
        <p:spPr>
          <a:xfrm>
            <a:off x="1182758" y="1777904"/>
            <a:ext cx="2708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Companies</a:t>
            </a:r>
            <a:endParaRPr lang="en-GB" sz="1600" dirty="0">
              <a:latin typeface="Avenir Next LT Pro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C01BC-4F0E-00DA-A7B2-C4124DC3AAEF}"/>
              </a:ext>
            </a:extLst>
          </p:cNvPr>
          <p:cNvSpPr txBox="1"/>
          <p:nvPr/>
        </p:nvSpPr>
        <p:spPr>
          <a:xfrm>
            <a:off x="4694218" y="1791972"/>
            <a:ext cx="2708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venir Next LT Pro" panose="020B0504020202020204" pitchFamily="34" charset="0"/>
              </a:rPr>
              <a:t>Job Listings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31F14-A845-2400-4815-9B2775943BC1}"/>
              </a:ext>
            </a:extLst>
          </p:cNvPr>
          <p:cNvSpPr txBox="1"/>
          <p:nvPr/>
        </p:nvSpPr>
        <p:spPr>
          <a:xfrm>
            <a:off x="8324412" y="1804944"/>
            <a:ext cx="346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venir Next LT Pro" panose="020B0504020202020204" pitchFamily="34" charset="0"/>
              </a:rPr>
              <a:t>Fraudulent Job Listing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452801-7E81-CC35-3A62-AE703DC1A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89" y="1176121"/>
            <a:ext cx="579113" cy="579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A548A-ACBB-E114-D669-866F533F0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18" y="1141516"/>
            <a:ext cx="579113" cy="579113"/>
          </a:xfrm>
          <a:prstGeom prst="rect">
            <a:avLst/>
          </a:prstGeom>
        </p:spPr>
      </p:pic>
      <p:sp>
        <p:nvSpPr>
          <p:cNvPr id="11" name="Google Shape;1827;p80">
            <a:extLst>
              <a:ext uri="{FF2B5EF4-FFF2-40B4-BE49-F238E27FC236}">
                <a16:creationId xmlns:a16="http://schemas.microsoft.com/office/drawing/2014/main" id="{30ABEFFB-87F3-B411-4E85-D256B8FC5BBB}"/>
              </a:ext>
            </a:extLst>
          </p:cNvPr>
          <p:cNvSpPr txBox="1">
            <a:spLocks/>
          </p:cNvSpPr>
          <p:nvPr/>
        </p:nvSpPr>
        <p:spPr>
          <a:xfrm>
            <a:off x="474834" y="3232796"/>
            <a:ext cx="2878733" cy="61544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" sz="16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Company Information</a:t>
            </a:r>
          </a:p>
        </p:txBody>
      </p:sp>
      <p:sp>
        <p:nvSpPr>
          <p:cNvPr id="12" name="Google Shape;1827;p80">
            <a:extLst>
              <a:ext uri="{FF2B5EF4-FFF2-40B4-BE49-F238E27FC236}">
                <a16:creationId xmlns:a16="http://schemas.microsoft.com/office/drawing/2014/main" id="{A067AD39-0DDF-C875-9E1B-974B9EB14235}"/>
              </a:ext>
            </a:extLst>
          </p:cNvPr>
          <p:cNvSpPr txBox="1">
            <a:spLocks/>
          </p:cNvSpPr>
          <p:nvPr/>
        </p:nvSpPr>
        <p:spPr>
          <a:xfrm>
            <a:off x="3891612" y="3189089"/>
            <a:ext cx="5278972" cy="6154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defRPr/>
            </a:pPr>
            <a:r>
              <a:rPr lang="en" sz="16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Information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2840B9-3330-5C71-4C5E-BD04CE04FAB4}"/>
              </a:ext>
            </a:extLst>
          </p:cNvPr>
          <p:cNvCxnSpPr>
            <a:cxnSpLocks/>
          </p:cNvCxnSpPr>
          <p:nvPr/>
        </p:nvCxnSpPr>
        <p:spPr>
          <a:xfrm>
            <a:off x="211168" y="2218271"/>
            <a:ext cx="1167495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Job seeking ">
            <a:extLst>
              <a:ext uri="{FF2B5EF4-FFF2-40B4-BE49-F238E27FC236}">
                <a16:creationId xmlns:a16="http://schemas.microsoft.com/office/drawing/2014/main" id="{472F1AD3-E979-3A50-0863-D6087304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278" y="1158844"/>
            <a:ext cx="681726" cy="68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827;p80">
            <a:extLst>
              <a:ext uri="{FF2B5EF4-FFF2-40B4-BE49-F238E27FC236}">
                <a16:creationId xmlns:a16="http://schemas.microsoft.com/office/drawing/2014/main" id="{5D22606A-72E5-DFB7-4869-2B835C9F8192}"/>
              </a:ext>
            </a:extLst>
          </p:cNvPr>
          <p:cNvSpPr txBox="1">
            <a:spLocks/>
          </p:cNvSpPr>
          <p:nvPr/>
        </p:nvSpPr>
        <p:spPr>
          <a:xfrm>
            <a:off x="460765" y="3813520"/>
            <a:ext cx="2892802" cy="22856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Company Profile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Company Logo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2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2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8" name="Google Shape;1827;p80">
            <a:extLst>
              <a:ext uri="{FF2B5EF4-FFF2-40B4-BE49-F238E27FC236}">
                <a16:creationId xmlns:a16="http://schemas.microsoft.com/office/drawing/2014/main" id="{A5907D52-23A7-9BA5-1398-D52DC764CB61}"/>
              </a:ext>
            </a:extLst>
          </p:cNvPr>
          <p:cNvSpPr txBox="1">
            <a:spLocks/>
          </p:cNvSpPr>
          <p:nvPr/>
        </p:nvSpPr>
        <p:spPr>
          <a:xfrm>
            <a:off x="3891705" y="3804921"/>
            <a:ext cx="2642400" cy="22856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-US" sz="1200" kern="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Job Title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Description</a:t>
            </a:r>
            <a:b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</a:b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Location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Salary</a:t>
            </a:r>
            <a:r>
              <a:rPr kumimoji="0" lang="en-US" sz="120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 Range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20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Benefits</a:t>
            </a:r>
            <a:endParaRPr kumimoji="0" lang="en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2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2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2" name="Google Shape;1827;p80">
            <a:extLst>
              <a:ext uri="{FF2B5EF4-FFF2-40B4-BE49-F238E27FC236}">
                <a16:creationId xmlns:a16="http://schemas.microsoft.com/office/drawing/2014/main" id="{071F3932-86BE-2AAE-449B-2D047D4989E3}"/>
              </a:ext>
            </a:extLst>
          </p:cNvPr>
          <p:cNvSpPr txBox="1">
            <a:spLocks/>
          </p:cNvSpPr>
          <p:nvPr/>
        </p:nvSpPr>
        <p:spPr>
          <a:xfrm>
            <a:off x="6528184" y="3816494"/>
            <a:ext cx="2642400" cy="22856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-US" sz="1200" kern="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Telecommuting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20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Has Questions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Type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20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Required Experience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Education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20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Function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2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2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C5D68E-3214-0981-4C47-2E30CBCF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444" y="2438418"/>
            <a:ext cx="651443" cy="65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5A5424-D93A-A6F2-8331-5322F43E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62" y="2429431"/>
            <a:ext cx="651443" cy="65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4E8FE06-CE8D-7B5B-5F3B-042DD168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00" y="2438418"/>
            <a:ext cx="651444" cy="6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827;p80">
            <a:extLst>
              <a:ext uri="{FF2B5EF4-FFF2-40B4-BE49-F238E27FC236}">
                <a16:creationId xmlns:a16="http://schemas.microsoft.com/office/drawing/2014/main" id="{F0536C5D-2F7E-48F2-7080-1BDF3EEFB9E2}"/>
              </a:ext>
            </a:extLst>
          </p:cNvPr>
          <p:cNvSpPr txBox="1">
            <a:spLocks/>
          </p:cNvSpPr>
          <p:nvPr/>
        </p:nvSpPr>
        <p:spPr>
          <a:xfrm>
            <a:off x="9952129" y="3198076"/>
            <a:ext cx="1771786" cy="6154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defRPr/>
            </a:pPr>
            <a:r>
              <a:rPr lang="en" sz="16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Data</a:t>
            </a:r>
          </a:p>
        </p:txBody>
      </p:sp>
      <p:sp>
        <p:nvSpPr>
          <p:cNvPr id="24" name="Google Shape;1827;p80">
            <a:extLst>
              <a:ext uri="{FF2B5EF4-FFF2-40B4-BE49-F238E27FC236}">
                <a16:creationId xmlns:a16="http://schemas.microsoft.com/office/drawing/2014/main" id="{0EF629ED-950A-5B01-7D63-6D4A280F2D04}"/>
              </a:ext>
            </a:extLst>
          </p:cNvPr>
          <p:cNvSpPr txBox="1">
            <a:spLocks/>
          </p:cNvSpPr>
          <p:nvPr/>
        </p:nvSpPr>
        <p:spPr>
          <a:xfrm>
            <a:off x="9952129" y="3813520"/>
            <a:ext cx="1771786" cy="22856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-US" sz="1200" kern="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 of company information and job information</a:t>
            </a:r>
            <a:endParaRPr kumimoji="0" lang="en-US" sz="1200" i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2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200" b="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5" name="Arrow: Right 28">
            <a:extLst>
              <a:ext uri="{FF2B5EF4-FFF2-40B4-BE49-F238E27FC236}">
                <a16:creationId xmlns:a16="http://schemas.microsoft.com/office/drawing/2014/main" id="{D75F3061-DEC6-B4FF-96F2-FCE2312B5C7C}"/>
              </a:ext>
            </a:extLst>
          </p:cNvPr>
          <p:cNvSpPr/>
          <p:nvPr/>
        </p:nvSpPr>
        <p:spPr>
          <a:xfrm>
            <a:off x="9282801" y="4582577"/>
            <a:ext cx="557110" cy="3385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Plus Sign 25">
            <a:extLst>
              <a:ext uri="{FF2B5EF4-FFF2-40B4-BE49-F238E27FC236}">
                <a16:creationId xmlns:a16="http://schemas.microsoft.com/office/drawing/2014/main" id="{860D0303-A7EB-22BC-88EE-DC599AA26FB3}"/>
              </a:ext>
            </a:extLst>
          </p:cNvPr>
          <p:cNvSpPr/>
          <p:nvPr/>
        </p:nvSpPr>
        <p:spPr>
          <a:xfrm>
            <a:off x="3437730" y="4582577"/>
            <a:ext cx="369812" cy="396298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013168-B9F3-B3D9-C758-25D34507ED7B}"/>
              </a:ext>
            </a:extLst>
          </p:cNvPr>
          <p:cNvSpPr/>
          <p:nvPr/>
        </p:nvSpPr>
        <p:spPr>
          <a:xfrm>
            <a:off x="10317162" y="-9391"/>
            <a:ext cx="1874838" cy="291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Jing Qiang</a:t>
            </a:r>
          </a:p>
        </p:txBody>
      </p:sp>
    </p:spTree>
    <p:extLst>
      <p:ext uri="{BB962C8B-B14F-4D97-AF65-F5344CB8AC3E}">
        <p14:creationId xmlns:p14="http://schemas.microsoft.com/office/powerpoint/2010/main" val="206317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4" y="672693"/>
            <a:ext cx="87833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b) Word Cloud of Job Listings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venir Next LT Pro"/>
            </a:endParaRPr>
          </a:p>
        </p:txBody>
      </p:sp>
      <p:sp>
        <p:nvSpPr>
          <p:cNvPr id="3" name="Title 23">
            <a:extLst>
              <a:ext uri="{FF2B5EF4-FFF2-40B4-BE49-F238E27FC236}">
                <a16:creationId xmlns:a16="http://schemas.microsoft.com/office/drawing/2014/main" id="{9A91FB62-FD81-EA02-4E2D-E1CD750EB5AC}"/>
              </a:ext>
            </a:extLst>
          </p:cNvPr>
          <p:cNvSpPr txBox="1">
            <a:spLocks/>
          </p:cNvSpPr>
          <p:nvPr/>
        </p:nvSpPr>
        <p:spPr>
          <a:xfrm>
            <a:off x="391181" y="282572"/>
            <a:ext cx="11055147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1. Unified Security through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Fraudulent Job Listing Classification </a:t>
            </a:r>
            <a:endParaRPr lang="en-US" sz="1100" dirty="0">
              <a:solidFill>
                <a:schemeClr val="accent2">
                  <a:lumMod val="75000"/>
                </a:schemeClr>
              </a:solidFill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C7A70-5809-50B2-DC7A-3FD238BEE906}"/>
              </a:ext>
            </a:extLst>
          </p:cNvPr>
          <p:cNvSpPr txBox="1"/>
          <p:nvPr/>
        </p:nvSpPr>
        <p:spPr>
          <a:xfrm>
            <a:off x="762621" y="1401368"/>
            <a:ext cx="493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venir Next LT Pro"/>
              </a:rPr>
              <a:t>Non-fraudulent Job Listing</a:t>
            </a:r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2197D-1BB9-2280-781F-0A7781645A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44" y="1770700"/>
            <a:ext cx="5007175" cy="259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5A3BB943-447E-DC5A-AE09-749647BE0B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501" y="1770700"/>
            <a:ext cx="4995252" cy="25908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219CB1-CEAB-467B-82B0-DC208779D7AF}"/>
              </a:ext>
            </a:extLst>
          </p:cNvPr>
          <p:cNvSpPr txBox="1"/>
          <p:nvPr/>
        </p:nvSpPr>
        <p:spPr>
          <a:xfrm>
            <a:off x="6303501" y="1401368"/>
            <a:ext cx="5007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venir Next LT Pro"/>
              </a:rPr>
              <a:t>Fraudulent Job Listing</a:t>
            </a:r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E154D-9FB6-245A-3427-4DC81E9F4953}"/>
              </a:ext>
            </a:extLst>
          </p:cNvPr>
          <p:cNvSpPr txBox="1"/>
          <p:nvPr/>
        </p:nvSpPr>
        <p:spPr>
          <a:xfrm>
            <a:off x="6400800" y="4502525"/>
            <a:ext cx="4897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Common words</a:t>
            </a:r>
          </a:p>
          <a:p>
            <a:r>
              <a:rPr lang="en-GB" sz="14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Entry level”, “data entry”, “high school”, “support”, “project”, and “design”</a:t>
            </a:r>
            <a:endParaRPr lang="en-SG" sz="1400" dirty="0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E4286-7BE3-35D7-4E5D-3424595CABC4}"/>
              </a:ext>
            </a:extLst>
          </p:cNvPr>
          <p:cNvSpPr txBox="1"/>
          <p:nvPr/>
        </p:nvSpPr>
        <p:spPr>
          <a:xfrm>
            <a:off x="762621" y="4502525"/>
            <a:ext cx="49356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Common words</a:t>
            </a:r>
          </a:p>
          <a:p>
            <a:r>
              <a:rPr lang="en-GB" sz="14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“Full time”, “bachelor’s degree”, “Information Technology”, and “Senior” </a:t>
            </a:r>
            <a:endParaRPr lang="en-SG" sz="1400" dirty="0">
              <a:latin typeface="Avenir Next LT Pro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8F5B22-F8AF-BBAD-DCC8-FC6750F681FC}"/>
              </a:ext>
            </a:extLst>
          </p:cNvPr>
          <p:cNvSpPr/>
          <p:nvPr/>
        </p:nvSpPr>
        <p:spPr>
          <a:xfrm>
            <a:off x="10317162" y="-9391"/>
            <a:ext cx="1874838" cy="291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Jing Qiang</a:t>
            </a:r>
          </a:p>
        </p:txBody>
      </p:sp>
    </p:spTree>
    <p:extLst>
      <p:ext uri="{BB962C8B-B14F-4D97-AF65-F5344CB8AC3E}">
        <p14:creationId xmlns:p14="http://schemas.microsoft.com/office/powerpoint/2010/main" val="342862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4" y="672693"/>
            <a:ext cx="230774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c) Model Comparison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venir Next LT Pro"/>
            </a:endParaRPr>
          </a:p>
        </p:txBody>
      </p:sp>
      <p:sp>
        <p:nvSpPr>
          <p:cNvPr id="3" name="Title 23">
            <a:extLst>
              <a:ext uri="{FF2B5EF4-FFF2-40B4-BE49-F238E27FC236}">
                <a16:creationId xmlns:a16="http://schemas.microsoft.com/office/drawing/2014/main" id="{9A91FB62-FD81-EA02-4E2D-E1CD750EB5AC}"/>
              </a:ext>
            </a:extLst>
          </p:cNvPr>
          <p:cNvSpPr txBox="1">
            <a:spLocks/>
          </p:cNvSpPr>
          <p:nvPr/>
        </p:nvSpPr>
        <p:spPr>
          <a:xfrm>
            <a:off x="391181" y="282572"/>
            <a:ext cx="11251089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1. Unified Security through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Fraudulent Job Listing Classification </a:t>
            </a:r>
            <a:endParaRPr lang="en-US" sz="1100" dirty="0">
              <a:solidFill>
                <a:schemeClr val="accent2">
                  <a:lumMod val="75000"/>
                </a:schemeClr>
              </a:solidFill>
              <a:ea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6245F9-341C-04D2-0D4E-C3878B1672E3}"/>
              </a:ext>
            </a:extLst>
          </p:cNvPr>
          <p:cNvSpPr/>
          <p:nvPr/>
        </p:nvSpPr>
        <p:spPr>
          <a:xfrm>
            <a:off x="6600415" y="2752110"/>
            <a:ext cx="1678002" cy="69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9585B-D777-1FF2-FE01-F7CA762A0920}"/>
              </a:ext>
            </a:extLst>
          </p:cNvPr>
          <p:cNvSpPr txBox="1"/>
          <p:nvPr/>
        </p:nvSpPr>
        <p:spPr>
          <a:xfrm>
            <a:off x="6825354" y="2866447"/>
            <a:ext cx="152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venir Next LT Pro" panose="020B0504020202020204" pitchFamily="34" charset="77"/>
              </a:rPr>
              <a:t>Logistic Regression (TV)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92F370-43A2-4818-33FF-86284F2EEA33}"/>
              </a:ext>
            </a:extLst>
          </p:cNvPr>
          <p:cNvSpPr/>
          <p:nvPr/>
        </p:nvSpPr>
        <p:spPr>
          <a:xfrm>
            <a:off x="6184554" y="2752111"/>
            <a:ext cx="640800" cy="687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936141-69D9-7224-F0E7-55FC1F9B412A}"/>
              </a:ext>
            </a:extLst>
          </p:cNvPr>
          <p:cNvSpPr/>
          <p:nvPr/>
        </p:nvSpPr>
        <p:spPr>
          <a:xfrm>
            <a:off x="8931480" y="2752600"/>
            <a:ext cx="1927019" cy="6943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584EE4-B6C1-B35B-7D64-529264C7D9A2}"/>
              </a:ext>
            </a:extLst>
          </p:cNvPr>
          <p:cNvSpPr txBox="1"/>
          <p:nvPr/>
        </p:nvSpPr>
        <p:spPr>
          <a:xfrm>
            <a:off x="9229190" y="2846804"/>
            <a:ext cx="1804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venir Next LT Pro" panose="020B0504020202020204" pitchFamily="34" charset="77"/>
              </a:rPr>
              <a:t>Multinomial Naïve Bayes Classifier (TV)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6F5D0F-A506-C499-4AD5-49C29AE71A4D}"/>
              </a:ext>
            </a:extLst>
          </p:cNvPr>
          <p:cNvSpPr/>
          <p:nvPr/>
        </p:nvSpPr>
        <p:spPr>
          <a:xfrm>
            <a:off x="8577087" y="2752600"/>
            <a:ext cx="636730" cy="6824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B12315F0-1478-FF1F-6623-2CC258ACC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897606"/>
              </p:ext>
            </p:extLst>
          </p:nvPr>
        </p:nvGraphicFramePr>
        <p:xfrm>
          <a:off x="846859" y="3544030"/>
          <a:ext cx="10011640" cy="11600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38794">
                  <a:extLst>
                    <a:ext uri="{9D8B030D-6E8A-4147-A177-3AD203B41FA5}">
                      <a16:colId xmlns:a16="http://schemas.microsoft.com/office/drawing/2014/main" val="3569803195"/>
                    </a:ext>
                  </a:extLst>
                </a:gridCol>
                <a:gridCol w="1749368">
                  <a:extLst>
                    <a:ext uri="{9D8B030D-6E8A-4147-A177-3AD203B41FA5}">
                      <a16:colId xmlns:a16="http://schemas.microsoft.com/office/drawing/2014/main" val="8636157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947015757"/>
                    </a:ext>
                  </a:extLst>
                </a:gridCol>
                <a:gridCol w="1796868">
                  <a:extLst>
                    <a:ext uri="{9D8B030D-6E8A-4147-A177-3AD203B41FA5}">
                      <a16:colId xmlns:a16="http://schemas.microsoft.com/office/drawing/2014/main" val="163459386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393742857"/>
                    </a:ext>
                  </a:extLst>
                </a:gridCol>
                <a:gridCol w="1923803">
                  <a:extLst>
                    <a:ext uri="{9D8B030D-6E8A-4147-A177-3AD203B41FA5}">
                      <a16:colId xmlns:a16="http://schemas.microsoft.com/office/drawing/2014/main" val="120781568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5260119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3154750"/>
                    </a:ext>
                  </a:extLst>
                </a:gridCol>
                <a:gridCol w="2206847">
                  <a:extLst>
                    <a:ext uri="{9D8B030D-6E8A-4147-A177-3AD203B41FA5}">
                      <a16:colId xmlns:a16="http://schemas.microsoft.com/office/drawing/2014/main" val="3340132007"/>
                    </a:ext>
                  </a:extLst>
                </a:gridCol>
              </a:tblGrid>
              <a:tr h="4967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Accuracy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(&gt; 85%)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26.04%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88.50%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97.26% </a:t>
                      </a:r>
                      <a:endParaRPr lang="en-SG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89.99%</a:t>
                      </a:r>
                      <a:endParaRPr lang="en-SG" sz="18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08693"/>
                  </a:ext>
                </a:extLst>
              </a:tr>
              <a:tr h="64186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 Negative Rate (&lt; 30%)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0.0088%</a:t>
                      </a: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69.16%</a:t>
                      </a: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55.07%</a:t>
                      </a:r>
                      <a:endParaRPr lang="en-SG" sz="18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26.43%</a:t>
                      </a:r>
                      <a:endParaRPr lang="en-SG" sz="18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55125"/>
                  </a:ext>
                </a:extLst>
              </a:tr>
            </a:tbl>
          </a:graphicData>
        </a:graphic>
      </p:graphicFrame>
      <p:sp>
        <p:nvSpPr>
          <p:cNvPr id="18" name="Google Shape;1827;p80">
            <a:extLst>
              <a:ext uri="{FF2B5EF4-FFF2-40B4-BE49-F238E27FC236}">
                <a16:creationId xmlns:a16="http://schemas.microsoft.com/office/drawing/2014/main" id="{F8E5E2AC-1BD1-7634-B704-7DD03A895F97}"/>
              </a:ext>
            </a:extLst>
          </p:cNvPr>
          <p:cNvSpPr txBox="1">
            <a:spLocks/>
          </p:cNvSpPr>
          <p:nvPr/>
        </p:nvSpPr>
        <p:spPr>
          <a:xfrm>
            <a:off x="6365824" y="4771198"/>
            <a:ext cx="1912593" cy="6716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ctr">
              <a:buClr>
                <a:srgbClr val="FFFFFF"/>
              </a:buClr>
              <a:defRPr/>
            </a:pPr>
            <a:r>
              <a:rPr lang="en" sz="12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High Accuracy &amp; High FNR</a:t>
            </a:r>
            <a:endParaRPr lang="en" sz="12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1827;p80">
            <a:extLst>
              <a:ext uri="{FF2B5EF4-FFF2-40B4-BE49-F238E27FC236}">
                <a16:creationId xmlns:a16="http://schemas.microsoft.com/office/drawing/2014/main" id="{E61417B1-9083-1DDB-6E98-C9D917569E89}"/>
              </a:ext>
            </a:extLst>
          </p:cNvPr>
          <p:cNvSpPr txBox="1">
            <a:spLocks/>
          </p:cNvSpPr>
          <p:nvPr/>
        </p:nvSpPr>
        <p:spPr>
          <a:xfrm>
            <a:off x="8688627" y="4764612"/>
            <a:ext cx="2169872" cy="6886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ctr">
              <a:buClr>
                <a:srgbClr val="FFFFFF"/>
              </a:buClr>
              <a:defRPr/>
            </a:pPr>
            <a:r>
              <a:rPr lang="en" sz="12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Accuracy &amp; Fairly Low FNR</a:t>
            </a:r>
            <a:endParaRPr lang="en" sz="12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4983FE-8C03-CC86-1FB7-B1D3C62DF293}"/>
              </a:ext>
            </a:extLst>
          </p:cNvPr>
          <p:cNvCxnSpPr>
            <a:cxnSpLocks/>
          </p:cNvCxnSpPr>
          <p:nvPr/>
        </p:nvCxnSpPr>
        <p:spPr>
          <a:xfrm>
            <a:off x="121831" y="2216344"/>
            <a:ext cx="116749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F4047E-BC2C-62B9-F54B-73C681FA7706}"/>
              </a:ext>
            </a:extLst>
          </p:cNvPr>
          <p:cNvSpPr/>
          <p:nvPr/>
        </p:nvSpPr>
        <p:spPr>
          <a:xfrm>
            <a:off x="8545050" y="2525175"/>
            <a:ext cx="2518554" cy="3069977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B1092-75A5-0E93-86D5-FC3C0F049FF1}"/>
              </a:ext>
            </a:extLst>
          </p:cNvPr>
          <p:cNvSpPr/>
          <p:nvPr/>
        </p:nvSpPr>
        <p:spPr>
          <a:xfrm>
            <a:off x="4540084" y="2752600"/>
            <a:ext cx="1540851" cy="6943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5C217C-852F-A0AD-FC6D-8B9B517ACFFD}"/>
              </a:ext>
            </a:extLst>
          </p:cNvPr>
          <p:cNvSpPr/>
          <p:nvPr/>
        </p:nvSpPr>
        <p:spPr>
          <a:xfrm>
            <a:off x="4274398" y="2754703"/>
            <a:ext cx="636730" cy="6824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56343F-752B-F026-B04F-15E40EEA1ABC}"/>
              </a:ext>
            </a:extLst>
          </p:cNvPr>
          <p:cNvSpPr txBox="1"/>
          <p:nvPr/>
        </p:nvSpPr>
        <p:spPr>
          <a:xfrm>
            <a:off x="4931741" y="2791399"/>
            <a:ext cx="128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Avenir Next LT Pro" panose="020B0504020202020204" pitchFamily="34" charset="77"/>
              </a:rPr>
              <a:t>Support Vector Classifier (TV)</a:t>
            </a:r>
            <a:endParaRPr lang="en-GB" sz="1200" dirty="0">
              <a:latin typeface="Avenir Next LT Pro" panose="020B0504020202020204" pitchFamily="34" charset="77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CB02B8-8896-8013-C906-16CA03E34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73" y="2903104"/>
            <a:ext cx="410619" cy="4106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9B9D16D-4853-72B4-DB7F-76C37DB6CBEF}"/>
              </a:ext>
            </a:extLst>
          </p:cNvPr>
          <p:cNvSpPr/>
          <p:nvPr/>
        </p:nvSpPr>
        <p:spPr>
          <a:xfrm>
            <a:off x="2771812" y="2761259"/>
            <a:ext cx="1428365" cy="6943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920745-E6DD-731F-078C-E3041048ECAD}"/>
              </a:ext>
            </a:extLst>
          </p:cNvPr>
          <p:cNvSpPr/>
          <p:nvPr/>
        </p:nvSpPr>
        <p:spPr>
          <a:xfrm>
            <a:off x="2536772" y="2752110"/>
            <a:ext cx="636730" cy="6824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EB85AB-9669-CCFD-E9C8-E46F0A1C4DF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5283" y="2941616"/>
            <a:ext cx="414133" cy="3034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8F8629A-0116-80B2-9742-EA048F62E7A6}"/>
              </a:ext>
            </a:extLst>
          </p:cNvPr>
          <p:cNvSpPr txBox="1"/>
          <p:nvPr/>
        </p:nvSpPr>
        <p:spPr>
          <a:xfrm>
            <a:off x="3152362" y="2842588"/>
            <a:ext cx="109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venir Next LT Pro" panose="020B0504020202020204" pitchFamily="34" charset="77"/>
              </a:rPr>
              <a:t>Random Forest (CV)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47D7D5-0BC1-F1B5-746D-F33939EE0557}"/>
              </a:ext>
            </a:extLst>
          </p:cNvPr>
          <p:cNvSpPr txBox="1"/>
          <p:nvPr/>
        </p:nvSpPr>
        <p:spPr>
          <a:xfrm>
            <a:off x="2362024" y="1332418"/>
            <a:ext cx="326798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Oversample Train Dataset (SMOTE)</a:t>
            </a:r>
          </a:p>
          <a:p>
            <a:r>
              <a:rPr lang="en-GB" sz="1400" dirty="0">
                <a:latin typeface="Avenir Next LT Pro" panose="020B0504020202020204" pitchFamily="34" charset="77"/>
              </a:rPr>
              <a:t>- Incentivise model to predict minority, fraudulent cases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3837C2A-5498-3801-90C3-7DF5AFEA3184}"/>
              </a:ext>
            </a:extLst>
          </p:cNvPr>
          <p:cNvSpPr/>
          <p:nvPr/>
        </p:nvSpPr>
        <p:spPr>
          <a:xfrm>
            <a:off x="1620348" y="1316970"/>
            <a:ext cx="555387" cy="5509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1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068BE03-071E-31EE-26EE-0218F1EE4AD9}"/>
              </a:ext>
            </a:extLst>
          </p:cNvPr>
          <p:cNvSpPr/>
          <p:nvPr/>
        </p:nvSpPr>
        <p:spPr>
          <a:xfrm>
            <a:off x="6991415" y="1332418"/>
            <a:ext cx="555387" cy="5509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5EB4BE-13B5-C338-AC45-9FAE81A141AC}"/>
              </a:ext>
            </a:extLst>
          </p:cNvPr>
          <p:cNvSpPr txBox="1"/>
          <p:nvPr/>
        </p:nvSpPr>
        <p:spPr>
          <a:xfrm>
            <a:off x="7663022" y="1334990"/>
            <a:ext cx="28361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Count &amp; TF-IDF Vectorization</a:t>
            </a:r>
          </a:p>
          <a:p>
            <a:r>
              <a:rPr lang="en-GB" sz="1400" dirty="0">
                <a:latin typeface="Avenir Next LT Pro" panose="020B0504020202020204" pitchFamily="34" charset="77"/>
              </a:rPr>
              <a:t>- Make text data structured</a:t>
            </a:r>
          </a:p>
        </p:txBody>
      </p:sp>
      <p:sp>
        <p:nvSpPr>
          <p:cNvPr id="39" name="Google Shape;1827;p80">
            <a:extLst>
              <a:ext uri="{FF2B5EF4-FFF2-40B4-BE49-F238E27FC236}">
                <a16:creationId xmlns:a16="http://schemas.microsoft.com/office/drawing/2014/main" id="{C56D8675-D9D0-BC78-6681-D7BE36DF6D2C}"/>
              </a:ext>
            </a:extLst>
          </p:cNvPr>
          <p:cNvSpPr txBox="1">
            <a:spLocks/>
          </p:cNvSpPr>
          <p:nvPr/>
        </p:nvSpPr>
        <p:spPr>
          <a:xfrm>
            <a:off x="4372287" y="4773127"/>
            <a:ext cx="1843751" cy="6716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ctr">
              <a:buClr>
                <a:srgbClr val="FFFFFF"/>
              </a:buClr>
              <a:defRPr/>
            </a:pPr>
            <a:r>
              <a:rPr lang="en" sz="12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Accuracy &amp; High FNR</a:t>
            </a:r>
            <a:endParaRPr lang="en" sz="12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827;p80">
            <a:extLst>
              <a:ext uri="{FF2B5EF4-FFF2-40B4-BE49-F238E27FC236}">
                <a16:creationId xmlns:a16="http://schemas.microsoft.com/office/drawing/2014/main" id="{E6154F51-4DCC-E6FB-8CF7-30A9E54D6BE5}"/>
              </a:ext>
            </a:extLst>
          </p:cNvPr>
          <p:cNvSpPr txBox="1">
            <a:spLocks/>
          </p:cNvSpPr>
          <p:nvPr/>
        </p:nvSpPr>
        <p:spPr>
          <a:xfrm>
            <a:off x="2509404" y="4772621"/>
            <a:ext cx="1752270" cy="6716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ctr">
              <a:buClr>
                <a:srgbClr val="FFFFFF"/>
              </a:buClr>
              <a:defRPr/>
            </a:pPr>
            <a:r>
              <a:rPr lang="en" sz="12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Low Accuracy &amp; Very Low FNR</a:t>
            </a:r>
            <a:endParaRPr lang="en" sz="12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75B8A0-D936-E37A-AE10-10E134A47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75" y="2889445"/>
            <a:ext cx="388963" cy="3889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3BE449F-20C0-B72F-9957-953D7E08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274" y="2857749"/>
            <a:ext cx="471135" cy="47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5871AC2-2A5E-F38E-1233-7D6B264B060A}"/>
              </a:ext>
            </a:extLst>
          </p:cNvPr>
          <p:cNvSpPr/>
          <p:nvPr/>
        </p:nvSpPr>
        <p:spPr>
          <a:xfrm>
            <a:off x="10317162" y="-9391"/>
            <a:ext cx="1874838" cy="291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Jing Qiang</a:t>
            </a:r>
          </a:p>
        </p:txBody>
      </p:sp>
    </p:spTree>
    <p:extLst>
      <p:ext uri="{BB962C8B-B14F-4D97-AF65-F5344CB8AC3E}">
        <p14:creationId xmlns:p14="http://schemas.microsoft.com/office/powerpoint/2010/main" val="274060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4" y="672693"/>
            <a:ext cx="87833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d)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Multinomial Naïve Bayes Classifier with TF-IDF Vectorization – Top Fraudulent Words</a:t>
            </a:r>
          </a:p>
        </p:txBody>
      </p:sp>
      <p:sp>
        <p:nvSpPr>
          <p:cNvPr id="3" name="Title 23">
            <a:extLst>
              <a:ext uri="{FF2B5EF4-FFF2-40B4-BE49-F238E27FC236}">
                <a16:creationId xmlns:a16="http://schemas.microsoft.com/office/drawing/2014/main" id="{9A91FB62-FD81-EA02-4E2D-E1CD750EB5AC}"/>
              </a:ext>
            </a:extLst>
          </p:cNvPr>
          <p:cNvSpPr txBox="1">
            <a:spLocks/>
          </p:cNvSpPr>
          <p:nvPr/>
        </p:nvSpPr>
        <p:spPr>
          <a:xfrm>
            <a:off x="391181" y="282572"/>
            <a:ext cx="11055147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1. Unified Security through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Fraudulent Job Listing Classification </a:t>
            </a:r>
            <a:endParaRPr lang="en-US" sz="1100" dirty="0">
              <a:solidFill>
                <a:schemeClr val="accent2">
                  <a:lumMod val="75000"/>
                </a:schemeClr>
              </a:solidFill>
              <a:ea typeface="+mn-ea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60095EE-A0AE-1812-DC88-1F2D14F06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308363"/>
              </p:ext>
            </p:extLst>
          </p:nvPr>
        </p:nvGraphicFramePr>
        <p:xfrm>
          <a:off x="2725864" y="1616031"/>
          <a:ext cx="6189839" cy="4079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5803">
                  <a:extLst>
                    <a:ext uri="{9D8B030D-6E8A-4147-A177-3AD203B41FA5}">
                      <a16:colId xmlns:a16="http://schemas.microsoft.com/office/drawing/2014/main" val="2136927612"/>
                    </a:ext>
                  </a:extLst>
                </a:gridCol>
                <a:gridCol w="5024036">
                  <a:extLst>
                    <a:ext uri="{9D8B030D-6E8A-4147-A177-3AD203B41FA5}">
                      <a16:colId xmlns:a16="http://schemas.microsoft.com/office/drawing/2014/main" val="922199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82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Jacksonville job description administrative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3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Restaurant manager awarded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59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Office manager pl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374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Portland sales need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4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Philadelphia administrative 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76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Welcome require 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355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Referral director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16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Tampa seek 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4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Market us 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07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>
                          <a:latin typeface="Avenir Next LT Pro" panose="020B0504020202020204" pitchFamily="34" charset="77"/>
                        </a:rPr>
                        <a:t>Even faster 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8132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8C7A70-5809-50B2-DC7A-3FD238BEE906}"/>
              </a:ext>
            </a:extLst>
          </p:cNvPr>
          <p:cNvSpPr txBox="1"/>
          <p:nvPr/>
        </p:nvSpPr>
        <p:spPr>
          <a:xfrm>
            <a:off x="2548947" y="1162729"/>
            <a:ext cx="654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venir Next LT Pro"/>
              </a:rPr>
              <a:t>Top Fraudulent Words</a:t>
            </a:r>
            <a:endParaRPr lang="en-S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AAEF7-D66A-8769-FE9B-FABDD65194DE}"/>
              </a:ext>
            </a:extLst>
          </p:cNvPr>
          <p:cNvSpPr/>
          <p:nvPr/>
        </p:nvSpPr>
        <p:spPr>
          <a:xfrm>
            <a:off x="10317162" y="-9391"/>
            <a:ext cx="1874838" cy="291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Jing Qiang</a:t>
            </a:r>
          </a:p>
        </p:txBody>
      </p:sp>
    </p:spTree>
    <p:extLst>
      <p:ext uri="{BB962C8B-B14F-4D97-AF65-F5344CB8AC3E}">
        <p14:creationId xmlns:p14="http://schemas.microsoft.com/office/powerpoint/2010/main" val="322563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3" y="672693"/>
            <a:ext cx="36396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e)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Classification Example 1</a:t>
            </a:r>
          </a:p>
        </p:txBody>
      </p:sp>
      <p:sp>
        <p:nvSpPr>
          <p:cNvPr id="3" name="Title 23">
            <a:extLst>
              <a:ext uri="{FF2B5EF4-FFF2-40B4-BE49-F238E27FC236}">
                <a16:creationId xmlns:a16="http://schemas.microsoft.com/office/drawing/2014/main" id="{9A91FB62-FD81-EA02-4E2D-E1CD750EB5AC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1087725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1. Unified Security through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Fraudulent Job Listing Classification </a:t>
            </a:r>
            <a:endParaRPr lang="en-US" sz="1100" dirty="0">
              <a:solidFill>
                <a:schemeClr val="accent2">
                  <a:lumMod val="75000"/>
                </a:schemeClr>
              </a:solidFill>
              <a:ea typeface="+mn-ea"/>
            </a:endParaRPr>
          </a:p>
        </p:txBody>
      </p:sp>
      <p:sp>
        <p:nvSpPr>
          <p:cNvPr id="33" name="Rectangle: Rounded Corners 15">
            <a:extLst>
              <a:ext uri="{FF2B5EF4-FFF2-40B4-BE49-F238E27FC236}">
                <a16:creationId xmlns:a16="http://schemas.microsoft.com/office/drawing/2014/main" id="{523D8FD7-22F9-B60E-FD69-14A6E8A25DF6}"/>
              </a:ext>
            </a:extLst>
          </p:cNvPr>
          <p:cNvSpPr/>
          <p:nvPr/>
        </p:nvSpPr>
        <p:spPr>
          <a:xfrm>
            <a:off x="2386813" y="1062814"/>
            <a:ext cx="2474749" cy="98258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Job Listing 1</a:t>
            </a:r>
          </a:p>
          <a:p>
            <a:r>
              <a:rPr lang="en-SG" sz="1600" dirty="0">
                <a:latin typeface="Helvetica" panose="020B0604020202020204" pitchFamily="34" charset="0"/>
                <a:cs typeface="Helvetica" panose="020B0604020202020204" pitchFamily="34" charset="0"/>
              </a:rPr>
              <a:t>Company: Food52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FE15FD-2877-DD4B-7381-207AA3171C2C}"/>
              </a:ext>
            </a:extLst>
          </p:cNvPr>
          <p:cNvSpPr txBox="1"/>
          <p:nvPr/>
        </p:nvSpPr>
        <p:spPr>
          <a:xfrm>
            <a:off x="1046466" y="5444071"/>
            <a:ext cx="30435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Automatically Flags Suspicious Job Listings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92B066F-EC63-9734-65B6-FBE536ED1685}"/>
              </a:ext>
            </a:extLst>
          </p:cNvPr>
          <p:cNvSpPr/>
          <p:nvPr/>
        </p:nvSpPr>
        <p:spPr>
          <a:xfrm>
            <a:off x="304791" y="5428623"/>
            <a:ext cx="555387" cy="5509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1</a:t>
            </a:r>
            <a:endParaRPr kumimoji="0" lang="id-ID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D5C6F52-E5BB-EED0-9BA6-059A1DA689C8}"/>
              </a:ext>
            </a:extLst>
          </p:cNvPr>
          <p:cNvSpPr/>
          <p:nvPr/>
        </p:nvSpPr>
        <p:spPr>
          <a:xfrm>
            <a:off x="4206284" y="5444071"/>
            <a:ext cx="555387" cy="5509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2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8748906-ADC1-DF5C-B4C7-7FFB3832A468}"/>
              </a:ext>
            </a:extLst>
          </p:cNvPr>
          <p:cNvSpPr/>
          <p:nvPr/>
        </p:nvSpPr>
        <p:spPr>
          <a:xfrm>
            <a:off x="7959969" y="5456647"/>
            <a:ext cx="555387" cy="5509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27AE80-3C53-29EB-074B-527902E11D84}"/>
              </a:ext>
            </a:extLst>
          </p:cNvPr>
          <p:cNvSpPr txBox="1"/>
          <p:nvPr/>
        </p:nvSpPr>
        <p:spPr>
          <a:xfrm>
            <a:off x="4877891" y="5446643"/>
            <a:ext cx="28361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Provides Insights on Fraudulent Listings</a:t>
            </a:r>
          </a:p>
          <a:p>
            <a:pPr marL="285750" indent="-285750">
              <a:buFontTx/>
              <a:buChar char="-"/>
            </a:pPr>
            <a:r>
              <a:rPr lang="en-SG" sz="1400" dirty="0">
                <a:latin typeface="Avenir Next LT Pro" panose="020B0504020202020204" pitchFamily="34" charset="77"/>
              </a:rPr>
              <a:t>To make informed decision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DE2598-9748-B1BE-A240-FA47D0D7E49C}"/>
              </a:ext>
            </a:extLst>
          </p:cNvPr>
          <p:cNvSpPr txBox="1"/>
          <p:nvPr/>
        </p:nvSpPr>
        <p:spPr>
          <a:xfrm>
            <a:off x="8574813" y="5471782"/>
            <a:ext cx="361718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Collect feedback from employee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latin typeface="Avenir Next LT Pro" panose="020B0504020202020204" pitchFamily="34" charset="77"/>
              </a:rPr>
              <a:t>To verify classification result 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latin typeface="Avenir Next LT Pro" panose="020B0504020202020204" pitchFamily="34" charset="77"/>
              </a:rPr>
              <a:t>Enhance model for future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C3CD0-3E74-AE9A-ACC9-79DD4268A9A5}"/>
              </a:ext>
            </a:extLst>
          </p:cNvPr>
          <p:cNvSpPr txBox="1"/>
          <p:nvPr/>
        </p:nvSpPr>
        <p:spPr>
          <a:xfrm>
            <a:off x="1319242" y="2161760"/>
            <a:ext cx="4609893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latin typeface="Avenir Next LT Pro" panose="020B0504020202020204" pitchFamily="34" charset="0"/>
              </a:rPr>
              <a:t>Title:</a:t>
            </a:r>
            <a:r>
              <a:rPr lang="en-SG" sz="1400" dirty="0">
                <a:latin typeface="Avenir Next LT Pro" panose="020B0504020202020204" pitchFamily="34" charset="0"/>
              </a:rPr>
              <a:t> </a:t>
            </a:r>
            <a:r>
              <a:rPr lang="en-SG" sz="1400" b="0" i="0" dirty="0">
                <a:effectLst/>
                <a:latin typeface="Avenir Next LT Pro" panose="020B0504020202020204" pitchFamily="34" charset="0"/>
              </a:rPr>
              <a:t>Marketing Intern</a:t>
            </a:r>
          </a:p>
          <a:p>
            <a:r>
              <a:rPr lang="en-GB" sz="1400" b="1" dirty="0">
                <a:latin typeface="Avenir Next LT Pro" panose="020B0504020202020204" pitchFamily="34" charset="0"/>
              </a:rPr>
              <a:t>Location:</a:t>
            </a:r>
            <a:r>
              <a:rPr lang="en-GB" sz="1400" dirty="0">
                <a:latin typeface="Avenir Next LT Pro" panose="020B0504020202020204" pitchFamily="34" charset="0"/>
              </a:rPr>
              <a:t> </a:t>
            </a:r>
            <a:r>
              <a:rPr lang="en-SG" sz="1400" b="0" i="0" dirty="0">
                <a:effectLst/>
                <a:latin typeface="Avenir Next LT Pro" panose="020B0504020202020204" pitchFamily="34" charset="0"/>
              </a:rPr>
              <a:t>US, NY, New York</a:t>
            </a:r>
          </a:p>
          <a:p>
            <a:r>
              <a:rPr lang="en-SG" sz="1400" b="1" dirty="0">
                <a:latin typeface="Avenir Next LT Pro" panose="020B0504020202020204" pitchFamily="34" charset="0"/>
              </a:rPr>
              <a:t>Department:</a:t>
            </a:r>
            <a:r>
              <a:rPr lang="en-SG" sz="1400" dirty="0">
                <a:latin typeface="Avenir Next LT Pro" panose="020B0504020202020204" pitchFamily="34" charset="0"/>
              </a:rPr>
              <a:t> </a:t>
            </a:r>
            <a:r>
              <a:rPr lang="en-SG" sz="1400" i="0" dirty="0">
                <a:effectLst/>
                <a:latin typeface="Avenir Next LT Pro" panose="020B0504020202020204" pitchFamily="34" charset="0"/>
              </a:rPr>
              <a:t>Marketing</a:t>
            </a:r>
          </a:p>
          <a:p>
            <a:r>
              <a:rPr lang="en-SG" sz="1400" b="1" dirty="0">
                <a:latin typeface="Avenir Next LT Pro" panose="020B0504020202020204" pitchFamily="34" charset="0"/>
              </a:rPr>
              <a:t>Salary:</a:t>
            </a:r>
            <a:r>
              <a:rPr lang="en-SG" sz="1400" dirty="0">
                <a:latin typeface="Avenir Next LT Pro" panose="020B0504020202020204" pitchFamily="34" charset="0"/>
              </a:rPr>
              <a:t> -</a:t>
            </a:r>
          </a:p>
          <a:p>
            <a:r>
              <a:rPr lang="en-SG" sz="1400" b="1" dirty="0">
                <a:latin typeface="Avenir Next LT Pro" panose="020B0504020202020204" pitchFamily="34" charset="0"/>
              </a:rPr>
              <a:t>Company Profile: </a:t>
            </a:r>
          </a:p>
          <a:p>
            <a:r>
              <a:rPr lang="en-US" sz="1400" dirty="0">
                <a:latin typeface="Avenir Next LT Pro" panose="020B0504020202020204" pitchFamily="34" charset="0"/>
              </a:rPr>
              <a:t>We're Food52, and we've created a groundbreaking and award-winning cooking site.</a:t>
            </a:r>
            <a:endParaRPr lang="en-SG" sz="1400" dirty="0">
              <a:latin typeface="Avenir Next LT Pro" panose="020B0504020202020204" pitchFamily="34" charset="0"/>
            </a:endParaRPr>
          </a:p>
          <a:p>
            <a:r>
              <a:rPr lang="en-SG" sz="1400" b="1" dirty="0">
                <a:latin typeface="Avenir Next LT Pro" panose="020B0504020202020204" pitchFamily="34" charset="0"/>
              </a:rPr>
              <a:t>Description:</a:t>
            </a:r>
          </a:p>
          <a:p>
            <a:r>
              <a:rPr lang="en-US" sz="1400" dirty="0">
                <a:latin typeface="Avenir Next LT Pro" panose="020B0504020202020204" pitchFamily="34" charset="77"/>
              </a:rPr>
              <a:t>Reproducing and/or repackaging existing Food52 content for a number of partner sites, such as Huffington Post, Yahoo, Buzzfeed, and more in their various content management systems. Researching blogs and websites for the Provisions by Food52 Affiliate Program</a:t>
            </a:r>
            <a:r>
              <a:rPr lang="en-US" sz="1400" b="1" dirty="0">
                <a:solidFill>
                  <a:srgbClr val="00B050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0" name="Arrow: Right 28">
            <a:extLst>
              <a:ext uri="{FF2B5EF4-FFF2-40B4-BE49-F238E27FC236}">
                <a16:creationId xmlns:a16="http://schemas.microsoft.com/office/drawing/2014/main" id="{4A0BD22E-5602-0CBB-B995-20222F9CD727}"/>
              </a:ext>
            </a:extLst>
          </p:cNvPr>
          <p:cNvSpPr/>
          <p:nvPr/>
        </p:nvSpPr>
        <p:spPr>
          <a:xfrm>
            <a:off x="6180373" y="3546754"/>
            <a:ext cx="557110" cy="3385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C39338B0-36BE-1ADF-3DD6-92C74CD3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21" y="3370396"/>
            <a:ext cx="691269" cy="691269"/>
          </a:xfrm>
          <a:prstGeom prst="rect">
            <a:avLst/>
          </a:prstGeom>
        </p:spPr>
      </p:pic>
      <p:sp>
        <p:nvSpPr>
          <p:cNvPr id="12" name="Arrow: Right 28">
            <a:extLst>
              <a:ext uri="{FF2B5EF4-FFF2-40B4-BE49-F238E27FC236}">
                <a16:creationId xmlns:a16="http://schemas.microsoft.com/office/drawing/2014/main" id="{C4BC2741-3BDB-84A6-5C74-A6762731AEFA}"/>
              </a:ext>
            </a:extLst>
          </p:cNvPr>
          <p:cNvSpPr/>
          <p:nvPr/>
        </p:nvSpPr>
        <p:spPr>
          <a:xfrm>
            <a:off x="7931228" y="3546754"/>
            <a:ext cx="557110" cy="3385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D9B0E2-20B6-A393-9CF9-AFD0BAA9E790}"/>
              </a:ext>
            </a:extLst>
          </p:cNvPr>
          <p:cNvSpPr txBox="1"/>
          <p:nvPr/>
        </p:nvSpPr>
        <p:spPr>
          <a:xfrm>
            <a:off x="8978514" y="3562143"/>
            <a:ext cx="2289922" cy="323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E4AC1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Not Fraudulent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FEC1BB-80C7-5874-9A7A-6A1A98A527C4}"/>
              </a:ext>
            </a:extLst>
          </p:cNvPr>
          <p:cNvSpPr/>
          <p:nvPr/>
        </p:nvSpPr>
        <p:spPr>
          <a:xfrm>
            <a:off x="10317162" y="-9391"/>
            <a:ext cx="1874838" cy="291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Jing Qiang</a:t>
            </a:r>
          </a:p>
        </p:txBody>
      </p:sp>
    </p:spTree>
    <p:extLst>
      <p:ext uri="{BB962C8B-B14F-4D97-AF65-F5344CB8AC3E}">
        <p14:creationId xmlns:p14="http://schemas.microsoft.com/office/powerpoint/2010/main" val="3060281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3" y="672693"/>
            <a:ext cx="36396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e)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Classification Example 2</a:t>
            </a:r>
          </a:p>
        </p:txBody>
      </p:sp>
      <p:sp>
        <p:nvSpPr>
          <p:cNvPr id="3" name="Title 23">
            <a:extLst>
              <a:ext uri="{FF2B5EF4-FFF2-40B4-BE49-F238E27FC236}">
                <a16:creationId xmlns:a16="http://schemas.microsoft.com/office/drawing/2014/main" id="{9A91FB62-FD81-EA02-4E2D-E1CD750EB5AC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1087725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1. Unified Security through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Fraudulent Job Listing Classification </a:t>
            </a:r>
            <a:endParaRPr lang="en-US" sz="1100" dirty="0">
              <a:solidFill>
                <a:schemeClr val="accent2">
                  <a:lumMod val="75000"/>
                </a:schemeClr>
              </a:solidFill>
              <a:ea typeface="+mn-ea"/>
            </a:endParaRPr>
          </a:p>
        </p:txBody>
      </p:sp>
      <p:sp>
        <p:nvSpPr>
          <p:cNvPr id="33" name="Rectangle: Rounded Corners 15">
            <a:extLst>
              <a:ext uri="{FF2B5EF4-FFF2-40B4-BE49-F238E27FC236}">
                <a16:creationId xmlns:a16="http://schemas.microsoft.com/office/drawing/2014/main" id="{523D8FD7-22F9-B60E-FD69-14A6E8A25DF6}"/>
              </a:ext>
            </a:extLst>
          </p:cNvPr>
          <p:cNvSpPr/>
          <p:nvPr/>
        </p:nvSpPr>
        <p:spPr>
          <a:xfrm>
            <a:off x="2386813" y="1062814"/>
            <a:ext cx="2474749" cy="98258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Job Listing 2</a:t>
            </a:r>
          </a:p>
          <a:p>
            <a:r>
              <a:rPr lang="en-SG" sz="1600" dirty="0">
                <a:latin typeface="Helvetica" panose="020B0604020202020204" pitchFamily="34" charset="0"/>
                <a:cs typeface="Helvetica" panose="020B0604020202020204" pitchFamily="34" charset="0"/>
              </a:rPr>
              <a:t>Company: ???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FE15FD-2877-DD4B-7381-207AA3171C2C}"/>
              </a:ext>
            </a:extLst>
          </p:cNvPr>
          <p:cNvSpPr txBox="1"/>
          <p:nvPr/>
        </p:nvSpPr>
        <p:spPr>
          <a:xfrm>
            <a:off x="1046466" y="5444071"/>
            <a:ext cx="30435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Automatically Flags Suspicious Job Listings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92B066F-EC63-9734-65B6-FBE536ED1685}"/>
              </a:ext>
            </a:extLst>
          </p:cNvPr>
          <p:cNvSpPr/>
          <p:nvPr/>
        </p:nvSpPr>
        <p:spPr>
          <a:xfrm>
            <a:off x="304791" y="5428623"/>
            <a:ext cx="555387" cy="5509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1</a:t>
            </a:r>
            <a:endParaRPr kumimoji="0" lang="id-ID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D5C6F52-E5BB-EED0-9BA6-059A1DA689C8}"/>
              </a:ext>
            </a:extLst>
          </p:cNvPr>
          <p:cNvSpPr/>
          <p:nvPr/>
        </p:nvSpPr>
        <p:spPr>
          <a:xfrm>
            <a:off x="4206284" y="5444071"/>
            <a:ext cx="555387" cy="5509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2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8748906-ADC1-DF5C-B4C7-7FFB3832A468}"/>
              </a:ext>
            </a:extLst>
          </p:cNvPr>
          <p:cNvSpPr/>
          <p:nvPr/>
        </p:nvSpPr>
        <p:spPr>
          <a:xfrm>
            <a:off x="7959969" y="5456647"/>
            <a:ext cx="555387" cy="5509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27AE80-3C53-29EB-074B-527902E11D84}"/>
              </a:ext>
            </a:extLst>
          </p:cNvPr>
          <p:cNvSpPr txBox="1"/>
          <p:nvPr/>
        </p:nvSpPr>
        <p:spPr>
          <a:xfrm>
            <a:off x="4877891" y="5446643"/>
            <a:ext cx="28361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Provides Insights on Fraudulent Listings</a:t>
            </a:r>
          </a:p>
          <a:p>
            <a:pPr marL="285750" indent="-285750">
              <a:buFontTx/>
              <a:buChar char="-"/>
            </a:pPr>
            <a:r>
              <a:rPr lang="en-SG" sz="1400" dirty="0">
                <a:latin typeface="Avenir Next LT Pro" panose="020B0504020202020204" pitchFamily="34" charset="77"/>
              </a:rPr>
              <a:t>To make informed decision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DE2598-9748-B1BE-A240-FA47D0D7E49C}"/>
              </a:ext>
            </a:extLst>
          </p:cNvPr>
          <p:cNvSpPr txBox="1"/>
          <p:nvPr/>
        </p:nvSpPr>
        <p:spPr>
          <a:xfrm>
            <a:off x="8574813" y="5471782"/>
            <a:ext cx="361718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Collect feedback from employee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latin typeface="Avenir Next LT Pro" panose="020B0504020202020204" pitchFamily="34" charset="77"/>
              </a:rPr>
              <a:t>To verify classification result 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latin typeface="Avenir Next LT Pro" panose="020B0504020202020204" pitchFamily="34" charset="77"/>
              </a:rPr>
              <a:t>Enhance model for future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C3CD0-3E74-AE9A-ACC9-79DD4268A9A5}"/>
              </a:ext>
            </a:extLst>
          </p:cNvPr>
          <p:cNvSpPr txBox="1"/>
          <p:nvPr/>
        </p:nvSpPr>
        <p:spPr>
          <a:xfrm>
            <a:off x="1319242" y="2161760"/>
            <a:ext cx="4609893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latin typeface="Avenir Next LT Pro" panose="020B0504020202020204" pitchFamily="34" charset="0"/>
              </a:rPr>
              <a:t>Title:</a:t>
            </a:r>
            <a:r>
              <a:rPr lang="en-SG" sz="1400" dirty="0">
                <a:latin typeface="Avenir Next LT Pro" panose="020B0504020202020204" pitchFamily="34" charset="0"/>
              </a:rPr>
              <a:t> </a:t>
            </a:r>
            <a:r>
              <a:rPr lang="en-SG" sz="1400" b="0" i="0" dirty="0">
                <a:effectLst/>
                <a:latin typeface="Avenir Next LT Pro" panose="020B0504020202020204" pitchFamily="34" charset="0"/>
              </a:rPr>
              <a:t>ADMINISTRATIVE &amp; OFFICE ASSISTANT</a:t>
            </a:r>
          </a:p>
          <a:p>
            <a:r>
              <a:rPr lang="en-GB" sz="1400" b="1" dirty="0">
                <a:latin typeface="Avenir Next LT Pro" panose="020B0504020202020204" pitchFamily="34" charset="0"/>
              </a:rPr>
              <a:t>Location:</a:t>
            </a:r>
            <a:r>
              <a:rPr lang="en-GB" sz="1400" dirty="0">
                <a:latin typeface="Avenir Next LT Pro" panose="020B0504020202020204" pitchFamily="34" charset="0"/>
              </a:rPr>
              <a:t> </a:t>
            </a:r>
            <a:r>
              <a:rPr lang="en-SG" sz="1400" b="0" i="0" dirty="0">
                <a:effectLst/>
                <a:latin typeface="Avenir Next LT Pro" panose="020B0504020202020204" pitchFamily="34" charset="0"/>
              </a:rPr>
              <a:t>US, TX, Houston</a:t>
            </a:r>
          </a:p>
          <a:p>
            <a:r>
              <a:rPr lang="en-SG" sz="1400" b="1" dirty="0">
                <a:latin typeface="Avenir Next LT Pro" panose="020B0504020202020204" pitchFamily="34" charset="0"/>
              </a:rPr>
              <a:t>Department:</a:t>
            </a:r>
            <a:r>
              <a:rPr lang="en-SG" sz="1400" dirty="0">
                <a:latin typeface="Avenir Next LT Pro" panose="020B0504020202020204" pitchFamily="34" charset="0"/>
              </a:rPr>
              <a:t> Unknown</a:t>
            </a:r>
            <a:endParaRPr lang="en-SG" sz="1400" i="0" dirty="0">
              <a:effectLst/>
              <a:latin typeface="Avenir Next LT Pro" panose="020B0504020202020204" pitchFamily="34" charset="0"/>
            </a:endParaRPr>
          </a:p>
          <a:p>
            <a:r>
              <a:rPr lang="en-SG" sz="1400" b="1" dirty="0">
                <a:latin typeface="Avenir Next LT Pro" panose="020B0504020202020204" pitchFamily="34" charset="0"/>
              </a:rPr>
              <a:t>Salary:</a:t>
            </a:r>
            <a:r>
              <a:rPr lang="en-SG" sz="1400" dirty="0">
                <a:latin typeface="Avenir Next LT Pro" panose="020B0504020202020204" pitchFamily="34" charset="0"/>
              </a:rPr>
              <a:t> -</a:t>
            </a:r>
          </a:p>
          <a:p>
            <a:r>
              <a:rPr lang="en-SG" sz="1400" b="1" dirty="0">
                <a:latin typeface="Avenir Next LT Pro" panose="020B0504020202020204" pitchFamily="34" charset="0"/>
              </a:rPr>
              <a:t>Company Profile: </a:t>
            </a:r>
            <a:r>
              <a:rPr lang="en-SG" sz="1400" dirty="0">
                <a:latin typeface="Avenir Next LT Pro" panose="020B0504020202020204" pitchFamily="34" charset="0"/>
              </a:rPr>
              <a:t>-</a:t>
            </a:r>
          </a:p>
          <a:p>
            <a:r>
              <a:rPr lang="en-SG" sz="1400" b="1" dirty="0">
                <a:latin typeface="Avenir Next LT Pro" panose="020B0504020202020204" pitchFamily="34" charset="0"/>
              </a:rPr>
              <a:t>Description:</a:t>
            </a:r>
          </a:p>
          <a:p>
            <a:r>
              <a:rPr lang="en-US" sz="1400" dirty="0">
                <a:latin typeface="Avenir Next LT Pro" panose="020B0504020202020204" pitchFamily="34" charset="77"/>
              </a:rPr>
              <a:t>An exciting growth opportunity for an assistant, who will assist in the daily operations (customer service, office assistant, administrative tasks). Ability to multi-task, prioritize and work on a very dynamic and changing environment. Excellent communication skills, written and oral. Attitude to Solve problems, work INDEPENDENTLY and minimum supervision.</a:t>
            </a:r>
          </a:p>
        </p:txBody>
      </p:sp>
      <p:sp>
        <p:nvSpPr>
          <p:cNvPr id="10" name="Arrow: Right 28">
            <a:extLst>
              <a:ext uri="{FF2B5EF4-FFF2-40B4-BE49-F238E27FC236}">
                <a16:creationId xmlns:a16="http://schemas.microsoft.com/office/drawing/2014/main" id="{4A0BD22E-5602-0CBB-B995-20222F9CD727}"/>
              </a:ext>
            </a:extLst>
          </p:cNvPr>
          <p:cNvSpPr/>
          <p:nvPr/>
        </p:nvSpPr>
        <p:spPr>
          <a:xfrm>
            <a:off x="6180373" y="3546754"/>
            <a:ext cx="557110" cy="3385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C39338B0-36BE-1ADF-3DD6-92C74CD3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21" y="3370396"/>
            <a:ext cx="691269" cy="691269"/>
          </a:xfrm>
          <a:prstGeom prst="rect">
            <a:avLst/>
          </a:prstGeom>
        </p:spPr>
      </p:pic>
      <p:sp>
        <p:nvSpPr>
          <p:cNvPr id="12" name="Arrow: Right 28">
            <a:extLst>
              <a:ext uri="{FF2B5EF4-FFF2-40B4-BE49-F238E27FC236}">
                <a16:creationId xmlns:a16="http://schemas.microsoft.com/office/drawing/2014/main" id="{C4BC2741-3BDB-84A6-5C74-A6762731AEFA}"/>
              </a:ext>
            </a:extLst>
          </p:cNvPr>
          <p:cNvSpPr/>
          <p:nvPr/>
        </p:nvSpPr>
        <p:spPr>
          <a:xfrm>
            <a:off x="7931228" y="3546754"/>
            <a:ext cx="557110" cy="3385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D9B0E2-20B6-A393-9CF9-AFD0BAA9E790}"/>
              </a:ext>
            </a:extLst>
          </p:cNvPr>
          <p:cNvSpPr txBox="1"/>
          <p:nvPr/>
        </p:nvSpPr>
        <p:spPr>
          <a:xfrm>
            <a:off x="8978514" y="3562143"/>
            <a:ext cx="2289922" cy="323165"/>
          </a:xfrm>
          <a:prstGeom prst="rect">
            <a:avLst/>
          </a:prstGeom>
          <a:solidFill>
            <a:srgbClr val="F2EDCD"/>
          </a:solidFill>
          <a:ln>
            <a:solidFill>
              <a:srgbClr val="E4AC1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Fraudulent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3152A9-F6DF-C565-82B0-35EAA640E499}"/>
              </a:ext>
            </a:extLst>
          </p:cNvPr>
          <p:cNvSpPr/>
          <p:nvPr/>
        </p:nvSpPr>
        <p:spPr>
          <a:xfrm>
            <a:off x="10317162" y="-9391"/>
            <a:ext cx="1874838" cy="291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Jing Qiang</a:t>
            </a:r>
          </a:p>
        </p:txBody>
      </p:sp>
    </p:spTree>
    <p:extLst>
      <p:ext uri="{BB962C8B-B14F-4D97-AF65-F5344CB8AC3E}">
        <p14:creationId xmlns:p14="http://schemas.microsoft.com/office/powerpoint/2010/main" val="219635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3" y="672693"/>
            <a:ext cx="36396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e)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Classification Example 2</a:t>
            </a:r>
          </a:p>
        </p:txBody>
      </p:sp>
      <p:sp>
        <p:nvSpPr>
          <p:cNvPr id="3" name="Title 23">
            <a:extLst>
              <a:ext uri="{FF2B5EF4-FFF2-40B4-BE49-F238E27FC236}">
                <a16:creationId xmlns:a16="http://schemas.microsoft.com/office/drawing/2014/main" id="{9A91FB62-FD81-EA02-4E2D-E1CD750EB5AC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1087725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1. Unified Security through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Fraudulent Job Listing Classification </a:t>
            </a:r>
            <a:endParaRPr lang="en-US" sz="1100" dirty="0">
              <a:solidFill>
                <a:schemeClr val="accent2">
                  <a:lumMod val="75000"/>
                </a:schemeClr>
              </a:solidFill>
              <a:ea typeface="+mn-ea"/>
            </a:endParaRPr>
          </a:p>
        </p:txBody>
      </p:sp>
      <p:sp>
        <p:nvSpPr>
          <p:cNvPr id="33" name="Rectangle: Rounded Corners 15">
            <a:extLst>
              <a:ext uri="{FF2B5EF4-FFF2-40B4-BE49-F238E27FC236}">
                <a16:creationId xmlns:a16="http://schemas.microsoft.com/office/drawing/2014/main" id="{523D8FD7-22F9-B60E-FD69-14A6E8A25DF6}"/>
              </a:ext>
            </a:extLst>
          </p:cNvPr>
          <p:cNvSpPr/>
          <p:nvPr/>
        </p:nvSpPr>
        <p:spPr>
          <a:xfrm>
            <a:off x="5290929" y="1040623"/>
            <a:ext cx="2474749" cy="98258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Job Listing 2</a:t>
            </a:r>
          </a:p>
          <a:p>
            <a:r>
              <a:rPr lang="en-SG" sz="1600" dirty="0">
                <a:latin typeface="Helvetica" panose="020B0604020202020204" pitchFamily="34" charset="0"/>
                <a:cs typeface="Helvetica" panose="020B0604020202020204" pitchFamily="34" charset="0"/>
              </a:rPr>
              <a:t>Company: ???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FE15FD-2877-DD4B-7381-207AA3171C2C}"/>
              </a:ext>
            </a:extLst>
          </p:cNvPr>
          <p:cNvSpPr txBox="1"/>
          <p:nvPr/>
        </p:nvSpPr>
        <p:spPr>
          <a:xfrm>
            <a:off x="1046466" y="5444071"/>
            <a:ext cx="30435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Automatically Flags Suspicious Job Listings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92B066F-EC63-9734-65B6-FBE536ED1685}"/>
              </a:ext>
            </a:extLst>
          </p:cNvPr>
          <p:cNvSpPr/>
          <p:nvPr/>
        </p:nvSpPr>
        <p:spPr>
          <a:xfrm>
            <a:off x="304791" y="5428623"/>
            <a:ext cx="555387" cy="5509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1</a:t>
            </a:r>
            <a:endParaRPr kumimoji="0" lang="id-ID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D5C6F52-E5BB-EED0-9BA6-059A1DA689C8}"/>
              </a:ext>
            </a:extLst>
          </p:cNvPr>
          <p:cNvSpPr/>
          <p:nvPr/>
        </p:nvSpPr>
        <p:spPr>
          <a:xfrm>
            <a:off x="4206284" y="5444071"/>
            <a:ext cx="555387" cy="5509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2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8748906-ADC1-DF5C-B4C7-7FFB3832A468}"/>
              </a:ext>
            </a:extLst>
          </p:cNvPr>
          <p:cNvSpPr/>
          <p:nvPr/>
        </p:nvSpPr>
        <p:spPr>
          <a:xfrm>
            <a:off x="7959969" y="5456647"/>
            <a:ext cx="555387" cy="5509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27AE80-3C53-29EB-074B-527902E11D84}"/>
              </a:ext>
            </a:extLst>
          </p:cNvPr>
          <p:cNvSpPr txBox="1"/>
          <p:nvPr/>
        </p:nvSpPr>
        <p:spPr>
          <a:xfrm>
            <a:off x="4877891" y="5446643"/>
            <a:ext cx="28361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Provides Insights on Fraudulent Listings</a:t>
            </a:r>
          </a:p>
          <a:p>
            <a:pPr marL="285750" indent="-285750">
              <a:buFontTx/>
              <a:buChar char="-"/>
            </a:pPr>
            <a:r>
              <a:rPr lang="en-SG" sz="1400" dirty="0">
                <a:latin typeface="Avenir Next LT Pro" panose="020B0504020202020204" pitchFamily="34" charset="77"/>
              </a:rPr>
              <a:t>To make informed decision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DE2598-9748-B1BE-A240-FA47D0D7E49C}"/>
              </a:ext>
            </a:extLst>
          </p:cNvPr>
          <p:cNvSpPr txBox="1"/>
          <p:nvPr/>
        </p:nvSpPr>
        <p:spPr>
          <a:xfrm>
            <a:off x="8574813" y="5471782"/>
            <a:ext cx="361718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Collect feedback from employee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latin typeface="Avenir Next LT Pro" panose="020B0504020202020204" pitchFamily="34" charset="77"/>
              </a:rPr>
              <a:t>To verify classification result 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latin typeface="Avenir Next LT Pro" panose="020B0504020202020204" pitchFamily="34" charset="77"/>
              </a:rPr>
              <a:t>Enhance model for future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C3CD0-3E74-AE9A-ACC9-79DD4268A9A5}"/>
              </a:ext>
            </a:extLst>
          </p:cNvPr>
          <p:cNvSpPr txBox="1"/>
          <p:nvPr/>
        </p:nvSpPr>
        <p:spPr>
          <a:xfrm>
            <a:off x="4223358" y="2139569"/>
            <a:ext cx="4609893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latin typeface="Avenir Next LT Pro" panose="020B0504020202020204" pitchFamily="34" charset="0"/>
              </a:rPr>
              <a:t>Title:</a:t>
            </a:r>
            <a:r>
              <a:rPr lang="en-SG" sz="1400" dirty="0">
                <a:latin typeface="Avenir Next LT Pro" panose="020B0504020202020204" pitchFamily="34" charset="0"/>
              </a:rPr>
              <a:t> </a:t>
            </a:r>
            <a:r>
              <a:rPr lang="en-SG" sz="1400" b="1" i="0" dirty="0">
                <a:solidFill>
                  <a:srgbClr val="C00000"/>
                </a:solidFill>
                <a:effectLst/>
                <a:latin typeface="Avenir Next LT Pro" panose="020B0504020202020204" pitchFamily="34" charset="0"/>
              </a:rPr>
              <a:t>ADMINISTRATIVE</a:t>
            </a:r>
            <a:r>
              <a:rPr lang="en-SG" sz="1400" b="0" i="0" dirty="0">
                <a:effectLst/>
                <a:latin typeface="Avenir Next LT Pro" panose="020B0504020202020204" pitchFamily="34" charset="0"/>
              </a:rPr>
              <a:t> &amp; OFFICE ASSISTANT</a:t>
            </a:r>
          </a:p>
          <a:p>
            <a:r>
              <a:rPr lang="en-GB" sz="1400" b="1" dirty="0">
                <a:latin typeface="Avenir Next LT Pro" panose="020B0504020202020204" pitchFamily="34" charset="0"/>
              </a:rPr>
              <a:t>Location:</a:t>
            </a:r>
            <a:r>
              <a:rPr lang="en-GB" sz="1400" dirty="0">
                <a:latin typeface="Avenir Next LT Pro" panose="020B0504020202020204" pitchFamily="34" charset="0"/>
              </a:rPr>
              <a:t> </a:t>
            </a:r>
            <a:r>
              <a:rPr lang="en-SG" sz="1400" b="0" i="0" dirty="0">
                <a:effectLst/>
                <a:latin typeface="Avenir Next LT Pro" panose="020B0504020202020204" pitchFamily="34" charset="0"/>
              </a:rPr>
              <a:t>US, TX, Houston</a:t>
            </a:r>
          </a:p>
          <a:p>
            <a:r>
              <a:rPr lang="en-SG" sz="14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Department: Unknown</a:t>
            </a:r>
            <a:endParaRPr lang="en-SG" sz="1400" b="1" i="0" dirty="0">
              <a:solidFill>
                <a:srgbClr val="C00000"/>
              </a:solidFill>
              <a:effectLst/>
              <a:latin typeface="Avenir Next LT Pro" panose="020B0504020202020204" pitchFamily="34" charset="0"/>
            </a:endParaRPr>
          </a:p>
          <a:p>
            <a:r>
              <a:rPr lang="en-SG" sz="1400" b="1" dirty="0">
                <a:latin typeface="Avenir Next LT Pro" panose="020B0504020202020204" pitchFamily="34" charset="0"/>
              </a:rPr>
              <a:t>Salary:</a:t>
            </a:r>
            <a:r>
              <a:rPr lang="en-SG" sz="1400" dirty="0">
                <a:latin typeface="Avenir Next LT Pro" panose="020B0504020202020204" pitchFamily="34" charset="0"/>
              </a:rPr>
              <a:t> -</a:t>
            </a:r>
          </a:p>
          <a:p>
            <a:r>
              <a:rPr lang="en-SG" sz="14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Company Profile: -</a:t>
            </a:r>
          </a:p>
          <a:p>
            <a:r>
              <a:rPr lang="en-SG" sz="1400" b="1" dirty="0">
                <a:latin typeface="Avenir Next LT Pro" panose="020B0504020202020204" pitchFamily="34" charset="0"/>
              </a:rPr>
              <a:t>Description:</a:t>
            </a:r>
          </a:p>
          <a:p>
            <a:r>
              <a:rPr lang="en-US" sz="14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Welcome</a:t>
            </a:r>
            <a:r>
              <a:rPr lang="en-US" sz="1400" dirty="0">
                <a:latin typeface="Avenir Next LT Pro" panose="020B0504020202020204" pitchFamily="34" charset="77"/>
              </a:rPr>
              <a:t>. This is an </a:t>
            </a:r>
            <a:r>
              <a:rPr lang="en-US" sz="14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exciting</a:t>
            </a:r>
            <a:r>
              <a:rPr lang="en-US" sz="1400" dirty="0">
                <a:latin typeface="Avenir Next LT Pro" panose="020B0504020202020204" pitchFamily="34" charset="77"/>
              </a:rPr>
              <a:t> growth opportunity for an assistant, who will assist in the daily operations (customer service, office assistant, administrative tasks). </a:t>
            </a:r>
            <a:r>
              <a:rPr lang="en-US" sz="14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Entry level </a:t>
            </a:r>
            <a:r>
              <a:rPr lang="en-US" sz="1400" dirty="0">
                <a:latin typeface="Avenir Next LT Pro" panose="020B0504020202020204" pitchFamily="34" charset="77"/>
              </a:rPr>
              <a:t>role perfect for </a:t>
            </a:r>
            <a:r>
              <a:rPr lang="en-US" sz="14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high school </a:t>
            </a:r>
            <a:r>
              <a:rPr lang="en-US" sz="1400" dirty="0">
                <a:latin typeface="Avenir Next LT Pro" panose="020B0504020202020204" pitchFamily="34" charset="77"/>
              </a:rPr>
              <a:t>students. Attitude to Solve problems, work INDEPENDENTLY and </a:t>
            </a:r>
            <a:r>
              <a:rPr lang="en-US" sz="14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minimum</a:t>
            </a:r>
            <a:r>
              <a:rPr lang="en-US" sz="1400" dirty="0">
                <a:latin typeface="Avenir Next LT Pro" panose="020B0504020202020204" pitchFamily="34" charset="77"/>
              </a:rPr>
              <a:t> supervision. Multiple interesting </a:t>
            </a:r>
            <a:r>
              <a:rPr lang="en-US" sz="14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projects</a:t>
            </a:r>
            <a:r>
              <a:rPr lang="en-US" sz="1400" dirty="0">
                <a:latin typeface="Avenir Next LT Pro" panose="020B0504020202020204" pitchFamily="34" charset="77"/>
              </a:rPr>
              <a:t> to choose from.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D9B0E2-20B6-A393-9CF9-AFD0BAA9E790}"/>
              </a:ext>
            </a:extLst>
          </p:cNvPr>
          <p:cNvSpPr txBox="1"/>
          <p:nvPr/>
        </p:nvSpPr>
        <p:spPr>
          <a:xfrm>
            <a:off x="860178" y="3554262"/>
            <a:ext cx="2289922" cy="323165"/>
          </a:xfrm>
          <a:prstGeom prst="rect">
            <a:avLst/>
          </a:prstGeom>
          <a:solidFill>
            <a:srgbClr val="F2EDCD"/>
          </a:solidFill>
          <a:ln>
            <a:solidFill>
              <a:srgbClr val="E4AC1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Fraudulent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 </a:t>
            </a:r>
          </a:p>
        </p:txBody>
      </p:sp>
      <p:sp>
        <p:nvSpPr>
          <p:cNvPr id="2" name="Arrow: Right 28">
            <a:extLst>
              <a:ext uri="{FF2B5EF4-FFF2-40B4-BE49-F238E27FC236}">
                <a16:creationId xmlns:a16="http://schemas.microsoft.com/office/drawing/2014/main" id="{F2604079-3C3C-0522-8647-138DFAAA3B6F}"/>
              </a:ext>
            </a:extLst>
          </p:cNvPr>
          <p:cNvSpPr/>
          <p:nvPr/>
        </p:nvSpPr>
        <p:spPr>
          <a:xfrm>
            <a:off x="3442317" y="3548862"/>
            <a:ext cx="557110" cy="3385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Arrow: Right 28">
            <a:extLst>
              <a:ext uri="{FF2B5EF4-FFF2-40B4-BE49-F238E27FC236}">
                <a16:creationId xmlns:a16="http://schemas.microsoft.com/office/drawing/2014/main" id="{10AFBCAD-8113-2408-DA0F-2273BC79DDA1}"/>
              </a:ext>
            </a:extLst>
          </p:cNvPr>
          <p:cNvSpPr/>
          <p:nvPr/>
        </p:nvSpPr>
        <p:spPr>
          <a:xfrm>
            <a:off x="9064273" y="3548862"/>
            <a:ext cx="557110" cy="3385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E17EE-44EA-5F57-5430-64890CD79231}"/>
              </a:ext>
            </a:extLst>
          </p:cNvPr>
          <p:cNvSpPr txBox="1"/>
          <p:nvPr/>
        </p:nvSpPr>
        <p:spPr>
          <a:xfrm>
            <a:off x="9913371" y="3039772"/>
            <a:ext cx="1355065" cy="323165"/>
          </a:xfrm>
          <a:prstGeom prst="rect">
            <a:avLst/>
          </a:prstGeom>
          <a:solidFill>
            <a:srgbClr val="F2EDCD"/>
          </a:solidFill>
          <a:ln>
            <a:solidFill>
              <a:srgbClr val="E4AC1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Confirm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Avenir Next LT Pro"/>
              <a:cs typeface="Lato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D1D25-8701-C1E7-2A64-0A0A72966521}"/>
              </a:ext>
            </a:extLst>
          </p:cNvPr>
          <p:cNvSpPr txBox="1"/>
          <p:nvPr/>
        </p:nvSpPr>
        <p:spPr>
          <a:xfrm>
            <a:off x="9913371" y="3826392"/>
            <a:ext cx="1355065" cy="323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Ignore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Avenir Next LT Pro"/>
              <a:cs typeface="Lato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9436C-73AA-108B-C56A-1ED32A1D9BBF}"/>
              </a:ext>
            </a:extLst>
          </p:cNvPr>
          <p:cNvSpPr txBox="1"/>
          <p:nvPr/>
        </p:nvSpPr>
        <p:spPr>
          <a:xfrm>
            <a:off x="10312348" y="3422170"/>
            <a:ext cx="557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OR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6638-2B8E-1704-1B22-B210F9665AC0}"/>
              </a:ext>
            </a:extLst>
          </p:cNvPr>
          <p:cNvSpPr/>
          <p:nvPr/>
        </p:nvSpPr>
        <p:spPr>
          <a:xfrm>
            <a:off x="10317162" y="-9391"/>
            <a:ext cx="1874838" cy="291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Jing Qiang</a:t>
            </a:r>
          </a:p>
        </p:txBody>
      </p:sp>
    </p:spTree>
    <p:extLst>
      <p:ext uri="{BB962C8B-B14F-4D97-AF65-F5344CB8AC3E}">
        <p14:creationId xmlns:p14="http://schemas.microsoft.com/office/powerpoint/2010/main" val="2775757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3">
            <a:extLst>
              <a:ext uri="{FF2B5EF4-FFF2-40B4-BE49-F238E27FC236}">
                <a16:creationId xmlns:a16="http://schemas.microsoft.com/office/drawing/2014/main" id="{08FED095-519C-FE31-02E1-A3678DE082CF}"/>
              </a:ext>
            </a:extLst>
          </p:cNvPr>
          <p:cNvSpPr txBox="1">
            <a:spLocks/>
          </p:cNvSpPr>
          <p:nvPr/>
        </p:nvSpPr>
        <p:spPr>
          <a:xfrm>
            <a:off x="1530735" y="2405286"/>
            <a:ext cx="9130531" cy="74612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Time Series Forecasting</a:t>
            </a:r>
            <a:endParaRPr lang="en-US" sz="7200">
              <a:ea typeface="+mn-ea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12A95D1E-E400-C3D4-AE72-20BE35CAA84E}"/>
              </a:ext>
            </a:extLst>
          </p:cNvPr>
          <p:cNvSpPr txBox="1"/>
          <p:nvPr/>
        </p:nvSpPr>
        <p:spPr>
          <a:xfrm>
            <a:off x="450444" y="672693"/>
            <a:ext cx="101549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Key Technology</a:t>
            </a:r>
          </a:p>
        </p:txBody>
      </p:sp>
      <p:sp>
        <p:nvSpPr>
          <p:cNvPr id="4" name="Title 23">
            <a:extLst>
              <a:ext uri="{FF2B5EF4-FFF2-40B4-BE49-F238E27FC236}">
                <a16:creationId xmlns:a16="http://schemas.microsoft.com/office/drawing/2014/main" id="{1B010E05-1460-CDC3-9EF8-99ADD671998A}"/>
              </a:ext>
            </a:extLst>
          </p:cNvPr>
          <p:cNvSpPr txBox="1">
            <a:spLocks/>
          </p:cNvSpPr>
          <p:nvPr/>
        </p:nvSpPr>
        <p:spPr>
          <a:xfrm>
            <a:off x="391181" y="282572"/>
            <a:ext cx="10069273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2. Innovating with </a:t>
            </a:r>
            <a:r>
              <a:rPr lang="en-US" sz="2700" b="1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Industry Demand Forecasting</a:t>
            </a:r>
            <a:endParaRPr lang="en-US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5969CCB-258E-18EA-1CE8-A6C2296E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542" y="3429000"/>
            <a:ext cx="1709057" cy="170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C8C9D9C-1C9A-36D4-205D-753D5F556FD8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David</a:t>
            </a:r>
          </a:p>
        </p:txBody>
      </p:sp>
    </p:spTree>
    <p:extLst>
      <p:ext uri="{BB962C8B-B14F-4D97-AF65-F5344CB8AC3E}">
        <p14:creationId xmlns:p14="http://schemas.microsoft.com/office/powerpoint/2010/main" val="106513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>
            <a:extLst>
              <a:ext uri="{FF2B5EF4-FFF2-40B4-BE49-F238E27FC236}">
                <a16:creationId xmlns:a16="http://schemas.microsoft.com/office/drawing/2014/main" id="{BEED1D2F-93C5-E731-B14F-432FE7B47F6E}"/>
              </a:ext>
            </a:extLst>
          </p:cNvPr>
          <p:cNvSpPr txBox="1">
            <a:spLocks/>
          </p:cNvSpPr>
          <p:nvPr/>
        </p:nvSpPr>
        <p:spPr>
          <a:xfrm>
            <a:off x="391181" y="282572"/>
            <a:ext cx="10069273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2. Innovating with </a:t>
            </a:r>
            <a:r>
              <a:rPr lang="en-US" sz="2700" b="1" dirty="0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Industry Demand Forecasting</a:t>
            </a:r>
            <a:endParaRPr lang="en-US" dirty="0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921127AB-300E-1C2E-30AC-C5BCD0AD9248}"/>
              </a:ext>
            </a:extLst>
          </p:cNvPr>
          <p:cNvSpPr txBox="1"/>
          <p:nvPr/>
        </p:nvSpPr>
        <p:spPr>
          <a:xfrm>
            <a:off x="450444" y="672693"/>
            <a:ext cx="230024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a) Dataset Overview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 </a:t>
            </a:r>
            <a:r>
              <a:rPr lang="en-SG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 </a:t>
            </a:r>
            <a:endParaRPr lang="en-US" sz="1600" b="1">
              <a:solidFill>
                <a:schemeClr val="bg1">
                  <a:lumMod val="50000"/>
                </a:schemeClr>
              </a:solidFill>
              <a:latin typeface="Avenir Next LT Pr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1BEF36-8415-1B02-AC1C-8B4A516124E2}"/>
              </a:ext>
            </a:extLst>
          </p:cNvPr>
          <p:cNvGrpSpPr/>
          <p:nvPr/>
        </p:nvGrpSpPr>
        <p:grpSpPr>
          <a:xfrm>
            <a:off x="1314771" y="1217245"/>
            <a:ext cx="4817692" cy="4871044"/>
            <a:chOff x="2490482" y="902696"/>
            <a:chExt cx="4976021" cy="50311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D369666-3ABA-4D9F-21D0-BF2B48999094}"/>
                </a:ext>
              </a:extLst>
            </p:cNvPr>
            <p:cNvGrpSpPr/>
            <p:nvPr/>
          </p:nvGrpSpPr>
          <p:grpSpPr>
            <a:xfrm>
              <a:off x="2490482" y="902696"/>
              <a:ext cx="4976021" cy="5031123"/>
              <a:chOff x="2490482" y="902696"/>
              <a:chExt cx="4976021" cy="503112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F3823B6-996D-9896-36DE-DB6DDF10C7D8}"/>
                  </a:ext>
                </a:extLst>
              </p:cNvPr>
              <p:cNvGrpSpPr/>
              <p:nvPr/>
            </p:nvGrpSpPr>
            <p:grpSpPr>
              <a:xfrm>
                <a:off x="2490482" y="910440"/>
                <a:ext cx="4976021" cy="5023379"/>
                <a:chOff x="2490482" y="910440"/>
                <a:chExt cx="4976021" cy="5023379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835D2E5-691D-4F10-D8B2-9E0256964726}"/>
                    </a:ext>
                  </a:extLst>
                </p:cNvPr>
                <p:cNvSpPr/>
                <p:nvPr/>
              </p:nvSpPr>
              <p:spPr>
                <a:xfrm>
                  <a:off x="2490482" y="910440"/>
                  <a:ext cx="4976021" cy="50233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016000" sx="101000" sy="101000" algn="ctr" rotWithShape="0">
                    <a:schemeClr val="tx2">
                      <a:alpha val="2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FB3D5B0-BE45-C528-988C-7F88A6A306B0}"/>
                    </a:ext>
                  </a:extLst>
                </p:cNvPr>
                <p:cNvSpPr txBox="1"/>
                <p:nvPr/>
              </p:nvSpPr>
              <p:spPr>
                <a:xfrm>
                  <a:off x="2773514" y="1517228"/>
                  <a:ext cx="1763233" cy="413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</a:rPr>
                    <a:t>Job </a:t>
                  </a:r>
                  <a:r>
                    <a:rPr lang="en-US" sz="2000" b="1">
                      <a:solidFill>
                        <a:srgbClr val="C00000"/>
                      </a:solidFill>
                      <a:latin typeface="+mj-lt"/>
                    </a:rPr>
                    <a:t>Vacancy</a:t>
                  </a:r>
                  <a:r>
                    <a:rPr lang="en-US" sz="20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</a:rPr>
                    <a:t> 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8D7253-2C7F-765A-36BD-858777D1491C}"/>
                    </a:ext>
                  </a:extLst>
                </p:cNvPr>
                <p:cNvSpPr txBox="1"/>
                <p:nvPr/>
              </p:nvSpPr>
              <p:spPr>
                <a:xfrm>
                  <a:off x="2788065" y="1939280"/>
                  <a:ext cx="2792859" cy="60399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3200" b="1">
                      <a:solidFill>
                        <a:schemeClr val="accent1">
                          <a:lumMod val="50000"/>
                        </a:schemeClr>
                      </a:solidFill>
                      <a:latin typeface="+mj-lt"/>
                    </a:rPr>
                    <a:t>Singapore </a:t>
                  </a: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EE9A112-11B3-DACE-7703-269960F9ADC4}"/>
                    </a:ext>
                  </a:extLst>
                </p:cNvPr>
                <p:cNvGrpSpPr/>
                <p:nvPr/>
              </p:nvGrpSpPr>
              <p:grpSpPr>
                <a:xfrm>
                  <a:off x="2800018" y="3089306"/>
                  <a:ext cx="3815207" cy="682037"/>
                  <a:chOff x="2800018" y="2917030"/>
                  <a:chExt cx="3815207" cy="682037"/>
                </a:xfrm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B7F7FAC8-53B8-3072-8C06-54BE896F7E0E}"/>
                      </a:ext>
                    </a:extLst>
                  </p:cNvPr>
                  <p:cNvSpPr/>
                  <p:nvPr/>
                </p:nvSpPr>
                <p:spPr>
                  <a:xfrm>
                    <a:off x="2918848" y="3255579"/>
                    <a:ext cx="3560501" cy="67182"/>
                  </a:xfrm>
                  <a:prstGeom prst="rect">
                    <a:avLst/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7E4FD16C-D712-4A35-CDC1-222F271D9C6B}"/>
                      </a:ext>
                    </a:extLst>
                  </p:cNvPr>
                  <p:cNvSpPr/>
                  <p:nvPr/>
                </p:nvSpPr>
                <p:spPr>
                  <a:xfrm>
                    <a:off x="2865839" y="3247076"/>
                    <a:ext cx="3209699" cy="88993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844F6EF-9A11-AEFF-A026-2F1A7ECE6BCC}"/>
                      </a:ext>
                    </a:extLst>
                  </p:cNvPr>
                  <p:cNvSpPr txBox="1"/>
                  <p:nvPr/>
                </p:nvSpPr>
                <p:spPr>
                  <a:xfrm>
                    <a:off x="2800018" y="2917030"/>
                    <a:ext cx="1984016" cy="3496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>
                        <a:solidFill>
                          <a:srgbClr val="2B2B2B"/>
                        </a:solidFill>
                        <a:latin typeface="Arial" panose="020B0604020202020204"/>
                        <a:ea typeface="微软雅黑" panose="020B0503020204020204" charset="-122"/>
                        <a:cs typeface="+mn-ea"/>
                      </a:rPr>
                      <a:t>Time Range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8CF7A5E-F305-0F27-9785-4D3509308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800018" y="3281175"/>
                    <a:ext cx="3815207" cy="31789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r>
                      <a: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  <a:ea typeface="微软雅黑"/>
                        <a:cs typeface="+mn-ea"/>
                      </a:rPr>
                      <a:t>2006 April – 2022 July by quarter </a:t>
                    </a:r>
                    <a:endParaRPr lang="en-US" sz="140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/>
                      <a:ea typeface="微软雅黑" panose="020B0503020204020204" charset="-122"/>
                      <a:cs typeface="+mn-ea"/>
                    </a:endParaRP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B587503-BD58-74CE-63B4-835DE33A273F}"/>
                    </a:ext>
                  </a:extLst>
                </p:cNvPr>
                <p:cNvGrpSpPr/>
                <p:nvPr/>
              </p:nvGrpSpPr>
              <p:grpSpPr>
                <a:xfrm>
                  <a:off x="2800018" y="2530034"/>
                  <a:ext cx="3677809" cy="2868068"/>
                  <a:chOff x="2803200" y="2195894"/>
                  <a:chExt cx="3677809" cy="2868068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C15A0A0-3A7B-B1CB-56A9-14CE208DBC94}"/>
                      </a:ext>
                    </a:extLst>
                  </p:cNvPr>
                  <p:cNvSpPr/>
                  <p:nvPr/>
                </p:nvSpPr>
                <p:spPr>
                  <a:xfrm>
                    <a:off x="2918867" y="4989138"/>
                    <a:ext cx="3562142" cy="74824"/>
                  </a:xfrm>
                  <a:prstGeom prst="rect">
                    <a:avLst/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C957A0A-E95E-3599-FEBF-210DFBACB384}"/>
                      </a:ext>
                    </a:extLst>
                  </p:cNvPr>
                  <p:cNvSpPr/>
                  <p:nvPr/>
                </p:nvSpPr>
                <p:spPr>
                  <a:xfrm>
                    <a:off x="2902480" y="4985587"/>
                    <a:ext cx="360000" cy="7482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1BA4B69-9C59-97ED-FF69-3979827727A4}"/>
                      </a:ext>
                    </a:extLst>
                  </p:cNvPr>
                  <p:cNvSpPr txBox="1"/>
                  <p:nvPr/>
                </p:nvSpPr>
                <p:spPr>
                  <a:xfrm>
                    <a:off x="2803200" y="4646414"/>
                    <a:ext cx="2792860" cy="3496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>
                        <a:solidFill>
                          <a:srgbClr val="2B2B2B"/>
                        </a:solidFill>
                        <a:latin typeface="Arial" panose="020B0604020202020204"/>
                        <a:ea typeface="微软雅黑" panose="020B0503020204020204" charset="-122"/>
                        <a:cs typeface="+mn-ea"/>
                      </a:rPr>
                      <a:t>Job Vacancy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9C012DC-5AF9-71AF-3FEB-335A91F4690A}"/>
                      </a:ext>
                    </a:extLst>
                  </p:cNvPr>
                  <p:cNvSpPr txBox="1"/>
                  <p:nvPr/>
                </p:nvSpPr>
                <p:spPr>
                  <a:xfrm>
                    <a:off x="2813894" y="2195894"/>
                    <a:ext cx="3268009" cy="31789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r>
                      <a: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  <a:ea typeface="微软雅黑"/>
                        <a:cs typeface="+mn-ea"/>
                      </a:rPr>
                      <a:t>Collected from Government Website</a:t>
                    </a:r>
                    <a:endParaRPr lang="en-US" sz="140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/>
                      <a:ea typeface="微软雅黑" panose="020B0503020204020204" charset="-122"/>
                      <a:cs typeface="+mn-ea"/>
                    </a:endParaRP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4E2F23B-F3F0-7AF7-23A4-20064C6F526B}"/>
                    </a:ext>
                  </a:extLst>
                </p:cNvPr>
                <p:cNvGrpSpPr/>
                <p:nvPr/>
              </p:nvGrpSpPr>
              <p:grpSpPr>
                <a:xfrm>
                  <a:off x="2800018" y="4017238"/>
                  <a:ext cx="3680991" cy="704168"/>
                  <a:chOff x="2800018" y="3788708"/>
                  <a:chExt cx="3680991" cy="704168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B9E37BC-932C-067E-E140-CAA5AABDA30A}"/>
                      </a:ext>
                    </a:extLst>
                  </p:cNvPr>
                  <p:cNvSpPr txBox="1"/>
                  <p:nvPr/>
                </p:nvSpPr>
                <p:spPr>
                  <a:xfrm>
                    <a:off x="2800018" y="3788708"/>
                    <a:ext cx="1984016" cy="3496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>
                        <a:solidFill>
                          <a:srgbClr val="2B2B2B"/>
                        </a:solidFill>
                        <a:latin typeface="Arial" panose="020B0604020202020204"/>
                        <a:ea typeface="微软雅黑" panose="020B0503020204020204" charset="-122"/>
                        <a:cs typeface="+mn-ea"/>
                      </a:rPr>
                      <a:t>Industry </a:t>
                    </a:r>
                  </a:p>
                </p:txBody>
              </p: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8DE7A766-3968-C86C-0890-89F8A19083AA}"/>
                      </a:ext>
                    </a:extLst>
                  </p:cNvPr>
                  <p:cNvGrpSpPr/>
                  <p:nvPr/>
                </p:nvGrpSpPr>
                <p:grpSpPr>
                  <a:xfrm>
                    <a:off x="2810712" y="4105625"/>
                    <a:ext cx="3670297" cy="387251"/>
                    <a:chOff x="2810712" y="4105625"/>
                    <a:chExt cx="3670297" cy="387251"/>
                  </a:xfrm>
                </p:grpSpPr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8CBB2D77-4195-36FB-1F9B-465FD98AA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8866" y="4105625"/>
                      <a:ext cx="3562143" cy="74824"/>
                    </a:xfrm>
                    <a:prstGeom prst="rect">
                      <a:avLst/>
                    </a:prstGeom>
                    <a:solidFill>
                      <a:schemeClr val="tx2">
                        <a:lumMod val="10000"/>
                        <a:lumOff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763EA3B2-AEEE-DDD9-2973-318003F3C7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10712" y="4174984"/>
                      <a:ext cx="1984016" cy="31789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t"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anose="020B0604020202020204"/>
                          <a:ea typeface="微软雅黑"/>
                          <a:cs typeface="+mn-ea"/>
                        </a:rPr>
                        <a:t>43 industries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  <a:ea typeface="微软雅黑" panose="020B0503020204020204" charset="-122"/>
                        <a:cs typeface="+mn-ea"/>
                      </a:endParaRPr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6CC4E723-C736-2A14-6207-9DDA6330E4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2460" y="4114826"/>
                      <a:ext cx="1336227" cy="74824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sp>
            <p:nvSpPr>
              <p:cNvPr id="8" name="Isosceles Triangle 4">
                <a:extLst>
                  <a:ext uri="{FF2B5EF4-FFF2-40B4-BE49-F238E27FC236}">
                    <a16:creationId xmlns:a16="http://schemas.microsoft.com/office/drawing/2014/main" id="{F30965AF-2464-90AF-EC8E-4A7000F98C26}"/>
                  </a:ext>
                </a:extLst>
              </p:cNvPr>
              <p:cNvSpPr/>
              <p:nvPr/>
            </p:nvSpPr>
            <p:spPr>
              <a:xfrm rot="5400000">
                <a:off x="2561144" y="832036"/>
                <a:ext cx="674709" cy="816030"/>
              </a:xfrm>
              <a:prstGeom prst="triangle">
                <a:avLst>
                  <a:gd name="adj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2CC704-313E-C13A-0A4D-9EEEEFC96846}"/>
                </a:ext>
              </a:extLst>
            </p:cNvPr>
            <p:cNvSpPr txBox="1"/>
            <p:nvPr/>
          </p:nvSpPr>
          <p:spPr>
            <a:xfrm>
              <a:off x="2490482" y="938492"/>
              <a:ext cx="101505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4FDFFA-5442-3E0F-36F2-32816E43D7B1}"/>
              </a:ext>
            </a:extLst>
          </p:cNvPr>
          <p:cNvGrpSpPr/>
          <p:nvPr/>
        </p:nvGrpSpPr>
        <p:grpSpPr>
          <a:xfrm>
            <a:off x="6503604" y="1217243"/>
            <a:ext cx="4877085" cy="4871046"/>
            <a:chOff x="2490482" y="902697"/>
            <a:chExt cx="5878493" cy="503112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11C82DD-FA2D-F644-FC83-43E7D24734A3}"/>
                </a:ext>
              </a:extLst>
            </p:cNvPr>
            <p:cNvGrpSpPr/>
            <p:nvPr/>
          </p:nvGrpSpPr>
          <p:grpSpPr>
            <a:xfrm>
              <a:off x="2490482" y="902697"/>
              <a:ext cx="5878493" cy="5031129"/>
              <a:chOff x="2490482" y="902697"/>
              <a:chExt cx="5878493" cy="503112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E4E873D-DE21-56F8-A94C-7ED488F972E1}"/>
                  </a:ext>
                </a:extLst>
              </p:cNvPr>
              <p:cNvGrpSpPr/>
              <p:nvPr/>
            </p:nvGrpSpPr>
            <p:grpSpPr>
              <a:xfrm>
                <a:off x="2490482" y="902700"/>
                <a:ext cx="5878493" cy="5031126"/>
                <a:chOff x="2490482" y="902700"/>
                <a:chExt cx="5878493" cy="5031126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EC80C16-5C03-8F0B-215C-9FFE93ED243A}"/>
                    </a:ext>
                  </a:extLst>
                </p:cNvPr>
                <p:cNvSpPr/>
                <p:nvPr/>
              </p:nvSpPr>
              <p:spPr>
                <a:xfrm>
                  <a:off x="2490482" y="902700"/>
                  <a:ext cx="5725849" cy="50311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016000" sx="101000" sy="101000" algn="ctr" rotWithShape="0">
                    <a:schemeClr val="tx2">
                      <a:alpha val="2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D6A2B64-5390-C5FC-6FB0-97D88FD0B9F8}"/>
                    </a:ext>
                  </a:extLst>
                </p:cNvPr>
                <p:cNvSpPr txBox="1"/>
                <p:nvPr/>
              </p:nvSpPr>
              <p:spPr>
                <a:xfrm>
                  <a:off x="2773513" y="1517228"/>
                  <a:ext cx="4712441" cy="413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</a:rPr>
                    <a:t>Industry </a:t>
                  </a:r>
                  <a:r>
                    <a:rPr lang="en-US" sz="2000" b="1">
                      <a:solidFill>
                        <a:srgbClr val="C00000"/>
                      </a:solidFill>
                      <a:latin typeface="+mj-lt"/>
                    </a:rPr>
                    <a:t>Skill</a:t>
                  </a:r>
                  <a:r>
                    <a:rPr lang="en-US" sz="20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</a:rPr>
                    <a:t> Demand Dataset 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60D706-730C-1FDB-A4F3-CB873960D0BD}"/>
                    </a:ext>
                  </a:extLst>
                </p:cNvPr>
                <p:cNvSpPr txBox="1"/>
                <p:nvPr/>
              </p:nvSpPr>
              <p:spPr>
                <a:xfrm>
                  <a:off x="2788065" y="1939280"/>
                  <a:ext cx="5580910" cy="60399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3200" b="1">
                      <a:solidFill>
                        <a:schemeClr val="accent2">
                          <a:lumMod val="50000"/>
                        </a:schemeClr>
                      </a:solidFill>
                      <a:latin typeface="+mj-lt"/>
                    </a:rPr>
                    <a:t>Global Context</a:t>
                  </a: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DEF25C2-95AE-F520-9344-32DA43A08861}"/>
                    </a:ext>
                  </a:extLst>
                </p:cNvPr>
                <p:cNvGrpSpPr/>
                <p:nvPr/>
              </p:nvGrpSpPr>
              <p:grpSpPr>
                <a:xfrm>
                  <a:off x="2800018" y="3089306"/>
                  <a:ext cx="4199040" cy="424394"/>
                  <a:chOff x="2800018" y="2917030"/>
                  <a:chExt cx="4199040" cy="424394"/>
                </a:xfrm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55EB43D4-66AE-9AE2-980D-84557F9B0EA5}"/>
                      </a:ext>
                    </a:extLst>
                  </p:cNvPr>
                  <p:cNvSpPr/>
                  <p:nvPr/>
                </p:nvSpPr>
                <p:spPr>
                  <a:xfrm>
                    <a:off x="2918848" y="3247937"/>
                    <a:ext cx="4080210" cy="93487"/>
                  </a:xfrm>
                  <a:prstGeom prst="rect">
                    <a:avLst/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4D56910E-E2D5-349E-2E51-5B6042AF73AD}"/>
                      </a:ext>
                    </a:extLst>
                  </p:cNvPr>
                  <p:cNvSpPr/>
                  <p:nvPr/>
                </p:nvSpPr>
                <p:spPr>
                  <a:xfrm>
                    <a:off x="2865840" y="3247076"/>
                    <a:ext cx="3289381" cy="74824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4A4AC370-8311-1E84-D265-0CE2F820C31C}"/>
                      </a:ext>
                    </a:extLst>
                  </p:cNvPr>
                  <p:cNvSpPr txBox="1"/>
                  <p:nvPr/>
                </p:nvSpPr>
                <p:spPr>
                  <a:xfrm>
                    <a:off x="2800018" y="2917030"/>
                    <a:ext cx="4027509" cy="3496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>
                        <a:solidFill>
                          <a:srgbClr val="2B2B2B"/>
                        </a:solidFill>
                        <a:latin typeface="Arial" panose="020B0604020202020204"/>
                        <a:ea typeface="微软雅黑" panose="020B0503020204020204" charset="-122"/>
                        <a:cs typeface="+mn-ea"/>
                      </a:rPr>
                      <a:t>Time Range</a:t>
                    </a: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9B6128D-FEFC-1624-BD27-C6C9AB0D0ABD}"/>
                    </a:ext>
                  </a:extLst>
                </p:cNvPr>
                <p:cNvGrpSpPr/>
                <p:nvPr/>
              </p:nvGrpSpPr>
              <p:grpSpPr>
                <a:xfrm>
                  <a:off x="2800018" y="2521133"/>
                  <a:ext cx="4513282" cy="2876969"/>
                  <a:chOff x="2803200" y="2186993"/>
                  <a:chExt cx="4513282" cy="2876969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93D68E32-96D6-4E29-0C16-DC3BAA81307D}"/>
                      </a:ext>
                    </a:extLst>
                  </p:cNvPr>
                  <p:cNvSpPr/>
                  <p:nvPr/>
                </p:nvSpPr>
                <p:spPr>
                  <a:xfrm>
                    <a:off x="2918868" y="4989138"/>
                    <a:ext cx="2510415" cy="74824"/>
                  </a:xfrm>
                  <a:prstGeom prst="rect">
                    <a:avLst/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D17349D7-8FAB-4188-E0D8-4CD1A034C1BC}"/>
                      </a:ext>
                    </a:extLst>
                  </p:cNvPr>
                  <p:cNvSpPr/>
                  <p:nvPr/>
                </p:nvSpPr>
                <p:spPr>
                  <a:xfrm>
                    <a:off x="2902478" y="4985586"/>
                    <a:ext cx="2526804" cy="748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AFF04BBA-2ACE-E224-4E37-1F9642569F19}"/>
                      </a:ext>
                    </a:extLst>
                  </p:cNvPr>
                  <p:cNvSpPr txBox="1"/>
                  <p:nvPr/>
                </p:nvSpPr>
                <p:spPr>
                  <a:xfrm>
                    <a:off x="2803200" y="4646414"/>
                    <a:ext cx="2792860" cy="349680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r>
                      <a:rPr lang="en-US" sz="1600" b="1">
                        <a:solidFill>
                          <a:srgbClr val="2B2B2B"/>
                        </a:solidFill>
                        <a:latin typeface="Arial" panose="020B0604020202020204"/>
                        <a:ea typeface="微软雅黑"/>
                        <a:cs typeface="+mn-ea"/>
                      </a:rPr>
                      <a:t>Skill Rank </a:t>
                    </a:r>
                    <a:endParaRPr lang="en-US" sz="1600" b="1">
                      <a:solidFill>
                        <a:srgbClr val="2B2B2B"/>
                      </a:solidFill>
                      <a:latin typeface="Arial" panose="020B0604020202020204"/>
                      <a:ea typeface="微软雅黑" panose="020B0503020204020204" charset="-122"/>
                      <a:cs typeface="+mn-ea"/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CF99927-DD1F-1C5A-2C4B-0A10EA0E464E}"/>
                      </a:ext>
                    </a:extLst>
                  </p:cNvPr>
                  <p:cNvSpPr txBox="1"/>
                  <p:nvPr/>
                </p:nvSpPr>
                <p:spPr>
                  <a:xfrm>
                    <a:off x="2864222" y="2186993"/>
                    <a:ext cx="4452260" cy="31789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r>
                      <a: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/>
                        <a:ea typeface="微软雅黑"/>
                        <a:cs typeface="+mn-ea"/>
                      </a:rPr>
                      <a:t>Collected from WorldBank</a:t>
                    </a:r>
                    <a:endParaRPr lang="en-US" sz="140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/>
                      <a:ea typeface="微软雅黑" panose="020B0503020204020204" charset="-122"/>
                      <a:cs typeface="+mn-ea"/>
                    </a:endParaRPr>
                  </a:p>
                </p:txBody>
              </p: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94793955-0013-929D-5CE4-61C5CC5BF2C0}"/>
                    </a:ext>
                  </a:extLst>
                </p:cNvPr>
                <p:cNvGrpSpPr/>
                <p:nvPr/>
              </p:nvGrpSpPr>
              <p:grpSpPr>
                <a:xfrm>
                  <a:off x="2800018" y="4017238"/>
                  <a:ext cx="4199039" cy="391741"/>
                  <a:chOff x="2800018" y="3788708"/>
                  <a:chExt cx="4199039" cy="391741"/>
                </a:xfrm>
              </p:grpSpPr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0F3F3DA-4AFF-BC9F-9DE9-FB1237EB04D5}"/>
                      </a:ext>
                    </a:extLst>
                  </p:cNvPr>
                  <p:cNvSpPr txBox="1"/>
                  <p:nvPr/>
                </p:nvSpPr>
                <p:spPr>
                  <a:xfrm>
                    <a:off x="2800018" y="3788708"/>
                    <a:ext cx="3197315" cy="3496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>
                        <a:solidFill>
                          <a:srgbClr val="2B2B2B"/>
                        </a:solidFill>
                        <a:latin typeface="Arial" panose="020B0604020202020204"/>
                        <a:ea typeface="微软雅黑" panose="020B0503020204020204" charset="-122"/>
                        <a:cs typeface="+mn-ea"/>
                      </a:rPr>
                      <a:t>Industry </a:t>
                    </a:r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D5B6DB1F-D4DE-76F0-2889-A3B158DDFBD8}"/>
                      </a:ext>
                    </a:extLst>
                  </p:cNvPr>
                  <p:cNvGrpSpPr/>
                  <p:nvPr/>
                </p:nvGrpSpPr>
                <p:grpSpPr>
                  <a:xfrm>
                    <a:off x="2902460" y="4105625"/>
                    <a:ext cx="4096597" cy="74824"/>
                    <a:chOff x="2902460" y="4105625"/>
                    <a:chExt cx="4096597" cy="74824"/>
                  </a:xfrm>
                </p:grpSpPr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E8003994-98C4-7739-A8CC-211C5570B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8868" y="4105625"/>
                      <a:ext cx="2510415" cy="74824"/>
                    </a:xfrm>
                    <a:prstGeom prst="rect">
                      <a:avLst/>
                    </a:prstGeom>
                    <a:solidFill>
                      <a:schemeClr val="tx2">
                        <a:lumMod val="10000"/>
                        <a:lumOff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C5E903CF-0B86-4453-D6D2-FF22BFF1D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2460" y="4114826"/>
                      <a:ext cx="4096597" cy="656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sp>
            <p:nvSpPr>
              <p:cNvPr id="32" name="Isosceles Triangle 4">
                <a:extLst>
                  <a:ext uri="{FF2B5EF4-FFF2-40B4-BE49-F238E27FC236}">
                    <a16:creationId xmlns:a16="http://schemas.microsoft.com/office/drawing/2014/main" id="{1BE5CAC8-BCC7-16DA-8555-C8C5723E9E40}"/>
                  </a:ext>
                </a:extLst>
              </p:cNvPr>
              <p:cNvSpPr/>
              <p:nvPr/>
            </p:nvSpPr>
            <p:spPr>
              <a:xfrm rot="5400000">
                <a:off x="2561144" y="832037"/>
                <a:ext cx="674709" cy="81603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92305C-474A-33DA-3FAD-448DA9C3F8F4}"/>
                </a:ext>
              </a:extLst>
            </p:cNvPr>
            <p:cNvSpPr txBox="1"/>
            <p:nvPr/>
          </p:nvSpPr>
          <p:spPr>
            <a:xfrm>
              <a:off x="2490482" y="952178"/>
              <a:ext cx="1015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35914A8-5019-D26C-1189-F0EC51447408}"/>
              </a:ext>
            </a:extLst>
          </p:cNvPr>
          <p:cNvSpPr txBox="1"/>
          <p:nvPr/>
        </p:nvSpPr>
        <p:spPr>
          <a:xfrm>
            <a:off x="6769282" y="3798600"/>
            <a:ext cx="369381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cs typeface="+mn-ea"/>
              </a:rPr>
              <a:t>2015 – 2019 by year </a:t>
            </a:r>
            <a:endParaRPr lang="en-US" sz="140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13BB38-89FF-E506-B119-1A303C34A7FF}"/>
              </a:ext>
            </a:extLst>
          </p:cNvPr>
          <p:cNvSpPr txBox="1"/>
          <p:nvPr/>
        </p:nvSpPr>
        <p:spPr>
          <a:xfrm>
            <a:off x="6811037" y="4704054"/>
            <a:ext cx="1920887" cy="3077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cs typeface="+mn-ea"/>
              </a:rPr>
              <a:t>70 industries</a:t>
            </a:r>
            <a:endParaRPr lang="en-US" sz="1400">
              <a:solidFill>
                <a:schemeClr val="bg1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23D857C5-21AB-0501-346D-566048BD988E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David</a:t>
            </a:r>
          </a:p>
        </p:txBody>
      </p:sp>
    </p:spTree>
    <p:extLst>
      <p:ext uri="{BB962C8B-B14F-4D97-AF65-F5344CB8AC3E}">
        <p14:creationId xmlns:p14="http://schemas.microsoft.com/office/powerpoint/2010/main" val="1139139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FA6D39E-9CAA-F508-5A38-2C4B91579916}"/>
              </a:ext>
            </a:extLst>
          </p:cNvPr>
          <p:cNvSpPr txBox="1"/>
          <p:nvPr/>
        </p:nvSpPr>
        <p:spPr>
          <a:xfrm>
            <a:off x="450444" y="682528"/>
            <a:ext cx="5929252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b) Development of 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Analytics Tool on Job Vacancy Dataset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0393E7-6BB9-28D1-4CF1-39A471D2BCE3}"/>
              </a:ext>
            </a:extLst>
          </p:cNvPr>
          <p:cNvSpPr/>
          <p:nvPr/>
        </p:nvSpPr>
        <p:spPr>
          <a:xfrm>
            <a:off x="2380986" y="1311097"/>
            <a:ext cx="2723324" cy="6855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AF1945-8706-6AFF-3157-E02AE33BA6B0}"/>
              </a:ext>
            </a:extLst>
          </p:cNvPr>
          <p:cNvSpPr txBox="1"/>
          <p:nvPr/>
        </p:nvSpPr>
        <p:spPr>
          <a:xfrm>
            <a:off x="3243890" y="1461096"/>
            <a:ext cx="123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latin typeface="Avenir Next LT Pro" panose="020B0504020202020204" pitchFamily="34" charset="77"/>
              </a:rPr>
              <a:t>ARIMA</a:t>
            </a:r>
            <a:r>
              <a:rPr lang="en-SG">
                <a:effectLst/>
              </a:rPr>
              <a:t> </a:t>
            </a:r>
            <a:endParaRPr lang="en-US" b="1">
              <a:latin typeface="Avenir Next LT Pro" panose="020B0504020202020204" pitchFamily="34" charset="77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24EC2D-E867-8EC3-5969-1780B900BDE0}"/>
              </a:ext>
            </a:extLst>
          </p:cNvPr>
          <p:cNvSpPr/>
          <p:nvPr/>
        </p:nvSpPr>
        <p:spPr>
          <a:xfrm>
            <a:off x="2024500" y="1311098"/>
            <a:ext cx="722496" cy="700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93735F-8BB4-1269-4719-F64822E7A4C7}"/>
              </a:ext>
            </a:extLst>
          </p:cNvPr>
          <p:cNvSpPr/>
          <p:nvPr/>
        </p:nvSpPr>
        <p:spPr>
          <a:xfrm>
            <a:off x="5601204" y="1311096"/>
            <a:ext cx="2937148" cy="6855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F176A1-B83A-532E-F358-F48E94603AE9}"/>
              </a:ext>
            </a:extLst>
          </p:cNvPr>
          <p:cNvSpPr txBox="1"/>
          <p:nvPr/>
        </p:nvSpPr>
        <p:spPr>
          <a:xfrm>
            <a:off x="6264615" y="1449595"/>
            <a:ext cx="232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latin typeface="Avenir Next LT Pro" panose="020B0504020202020204" pitchFamily="34" charset="77"/>
              </a:rPr>
              <a:t>Holt-Winters</a:t>
            </a:r>
            <a:r>
              <a:rPr lang="en-SG">
                <a:effectLst/>
              </a:rPr>
              <a:t> </a:t>
            </a:r>
            <a:endParaRPr lang="en-US" b="1">
              <a:latin typeface="Avenir Next LT Pro" panose="020B0504020202020204" pitchFamily="34" charset="77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7585DA3-75DB-C678-DEE5-0E9A13AA9096}"/>
              </a:ext>
            </a:extLst>
          </p:cNvPr>
          <p:cNvSpPr/>
          <p:nvPr/>
        </p:nvSpPr>
        <p:spPr>
          <a:xfrm>
            <a:off x="5246415" y="1311097"/>
            <a:ext cx="722496" cy="700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B576BC-D0EB-72A2-E4B4-5AD6A6F01377}"/>
              </a:ext>
            </a:extLst>
          </p:cNvPr>
          <p:cNvSpPr/>
          <p:nvPr/>
        </p:nvSpPr>
        <p:spPr>
          <a:xfrm>
            <a:off x="9146326" y="1321154"/>
            <a:ext cx="2566470" cy="6855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B24F5A-8112-56F2-73B9-B58EA925853D}"/>
              </a:ext>
            </a:extLst>
          </p:cNvPr>
          <p:cNvSpPr txBox="1"/>
          <p:nvPr/>
        </p:nvSpPr>
        <p:spPr>
          <a:xfrm>
            <a:off x="9537782" y="1466677"/>
            <a:ext cx="217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venir Next LT Pro" panose="020B0504020202020204" pitchFamily="34" charset="77"/>
              </a:rPr>
              <a:t>Taylor Expansion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47E0746-93EE-E231-B10F-9D2D45AC5722}"/>
              </a:ext>
            </a:extLst>
          </p:cNvPr>
          <p:cNvSpPr/>
          <p:nvPr/>
        </p:nvSpPr>
        <p:spPr>
          <a:xfrm>
            <a:off x="8791537" y="1321155"/>
            <a:ext cx="722496" cy="700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Table 3">
            <a:extLst>
              <a:ext uri="{FF2B5EF4-FFF2-40B4-BE49-F238E27FC236}">
                <a16:creationId xmlns:a16="http://schemas.microsoft.com/office/drawing/2014/main" id="{3D0B62A5-1055-7ED7-1678-8803543A5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447228"/>
              </p:ext>
            </p:extLst>
          </p:nvPr>
        </p:nvGraphicFramePr>
        <p:xfrm>
          <a:off x="275921" y="2077002"/>
          <a:ext cx="11520001" cy="1376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4136">
                  <a:extLst>
                    <a:ext uri="{9D8B030D-6E8A-4147-A177-3AD203B41FA5}">
                      <a16:colId xmlns:a16="http://schemas.microsoft.com/office/drawing/2014/main" val="3569803195"/>
                    </a:ext>
                  </a:extLst>
                </a:gridCol>
                <a:gridCol w="3004457">
                  <a:extLst>
                    <a:ext uri="{9D8B030D-6E8A-4147-A177-3AD203B41FA5}">
                      <a16:colId xmlns:a16="http://schemas.microsoft.com/office/drawing/2014/main" val="120781568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526011948"/>
                    </a:ext>
                  </a:extLst>
                </a:gridCol>
                <a:gridCol w="3417389">
                  <a:extLst>
                    <a:ext uri="{9D8B030D-6E8A-4147-A177-3AD203B41FA5}">
                      <a16:colId xmlns:a16="http://schemas.microsoft.com/office/drawing/2014/main" val="39568148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3154750"/>
                    </a:ext>
                  </a:extLst>
                </a:gridCol>
                <a:gridCol w="2913179">
                  <a:extLst>
                    <a:ext uri="{9D8B030D-6E8A-4147-A177-3AD203B41FA5}">
                      <a16:colId xmlns:a16="http://schemas.microsoft.com/office/drawing/2014/main" val="3340132007"/>
                    </a:ext>
                  </a:extLst>
                </a:gridCol>
              </a:tblGrid>
              <a:tr h="492297"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  <a:r>
                        <a:rPr lang="en-SG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382.84</a:t>
                      </a:r>
                      <a:r>
                        <a:rPr lang="en-SG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endParaRPr lang="en-SG" sz="1800" b="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1485.79</a:t>
                      </a:r>
                      <a:r>
                        <a:rPr lang="en-SG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452.39</a:t>
                      </a:r>
                      <a:r>
                        <a:rPr lang="en-SG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08693"/>
                  </a:ext>
                </a:extLst>
              </a:tr>
              <a:tr h="405406"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MAPE</a:t>
                      </a:r>
                      <a:r>
                        <a:rPr lang="en-SG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0.2107</a:t>
                      </a:r>
                      <a:r>
                        <a:rPr lang="en-SG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2.6021</a:t>
                      </a:r>
                      <a:r>
                        <a:rPr lang="en-SG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0.2499</a:t>
                      </a:r>
                      <a:r>
                        <a:rPr lang="en-SG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55125"/>
                  </a:ext>
                </a:extLst>
              </a:tr>
              <a:tr h="478394"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MDA</a:t>
                      </a:r>
                      <a:r>
                        <a:rPr lang="en-SG" sz="1800" b="1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b="1" kern="120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0.6366</a:t>
                      </a:r>
                      <a:r>
                        <a:rPr lang="en-SG" sz="18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 kern="120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0.4536</a:t>
                      </a:r>
                      <a:r>
                        <a:rPr lang="en-SG" sz="18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kern="120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0.6341</a:t>
                      </a:r>
                      <a:r>
                        <a:rPr lang="en-SG" sz="1800" b="0" kern="120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29769"/>
                  </a:ext>
                </a:extLst>
              </a:tr>
            </a:tbl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C24907-ECCF-E502-A1FF-19C43822570F}"/>
              </a:ext>
            </a:extLst>
          </p:cNvPr>
          <p:cNvCxnSpPr>
            <a:cxnSpLocks/>
          </p:cNvCxnSpPr>
          <p:nvPr/>
        </p:nvCxnSpPr>
        <p:spPr>
          <a:xfrm>
            <a:off x="275920" y="3540768"/>
            <a:ext cx="116749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FD654AE-A47A-F65A-0AA3-AF225AF6F534}"/>
              </a:ext>
            </a:extLst>
          </p:cNvPr>
          <p:cNvSpPr/>
          <p:nvPr/>
        </p:nvSpPr>
        <p:spPr>
          <a:xfrm>
            <a:off x="8762467" y="1095752"/>
            <a:ext cx="3344906" cy="3131799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272EAC-E5A8-C6C6-03E0-71B60D7BD636}"/>
              </a:ext>
            </a:extLst>
          </p:cNvPr>
          <p:cNvSpPr txBox="1"/>
          <p:nvPr/>
        </p:nvSpPr>
        <p:spPr>
          <a:xfrm>
            <a:off x="1949718" y="3627391"/>
            <a:ext cx="3161263" cy="6001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C00000"/>
                </a:solidFill>
                <a:latin typeface="Avenir Next LT Pro"/>
                <a:ea typeface="微软雅黑"/>
                <a:cs typeface="+mn-ea"/>
              </a:rPr>
              <a:t>NOT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chosen due to </a:t>
            </a:r>
          </a:p>
          <a:p>
            <a:pPr algn="ctr">
              <a:spcAft>
                <a:spcPts val="600"/>
              </a:spcAft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invalid assumption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Avenir Next LT Pro"/>
              <a:ea typeface="微软雅黑"/>
              <a:cs typeface="+mn-ea"/>
            </a:endParaRPr>
          </a:p>
        </p:txBody>
      </p:sp>
      <p:sp>
        <p:nvSpPr>
          <p:cNvPr id="65" name="Google Shape;1827;p80">
            <a:extLst>
              <a:ext uri="{FF2B5EF4-FFF2-40B4-BE49-F238E27FC236}">
                <a16:creationId xmlns:a16="http://schemas.microsoft.com/office/drawing/2014/main" id="{CDE3868B-81D3-0FFA-9439-B36BF3797876}"/>
              </a:ext>
            </a:extLst>
          </p:cNvPr>
          <p:cNvSpPr txBox="1">
            <a:spLocks/>
          </p:cNvSpPr>
          <p:nvPr/>
        </p:nvSpPr>
        <p:spPr>
          <a:xfrm>
            <a:off x="275920" y="3602725"/>
            <a:ext cx="1673797" cy="61544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kumimoji="0" lang="en" sz="16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66" name="Google Shape;1827;p80">
            <a:extLst>
              <a:ext uri="{FF2B5EF4-FFF2-40B4-BE49-F238E27FC236}">
                <a16:creationId xmlns:a16="http://schemas.microsoft.com/office/drawing/2014/main" id="{C9C5D5D7-44BC-D277-CA5C-ADA0AD210C99}"/>
              </a:ext>
            </a:extLst>
          </p:cNvPr>
          <p:cNvSpPr txBox="1">
            <a:spLocks/>
          </p:cNvSpPr>
          <p:nvPr/>
        </p:nvSpPr>
        <p:spPr>
          <a:xfrm>
            <a:off x="275921" y="4293432"/>
            <a:ext cx="1673796" cy="1820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" sz="16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Forecasted Plot</a:t>
            </a:r>
            <a:endParaRPr kumimoji="0" lang="en" sz="16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FB9BDC-286B-3DC0-10C8-2689D8FECCCD}"/>
              </a:ext>
            </a:extLst>
          </p:cNvPr>
          <p:cNvSpPr txBox="1"/>
          <p:nvPr/>
        </p:nvSpPr>
        <p:spPr>
          <a:xfrm>
            <a:off x="5601204" y="3612947"/>
            <a:ext cx="3180475" cy="6001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C00000"/>
                </a:solidFill>
                <a:latin typeface="Avenir Next LT Pro"/>
                <a:ea typeface="微软雅黑"/>
                <a:cs typeface="+mn-ea"/>
              </a:rPr>
              <a:t>NOT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chosen due to </a:t>
            </a:r>
          </a:p>
          <a:p>
            <a:pPr algn="ctr">
              <a:spcAft>
                <a:spcPts val="600"/>
              </a:spcAft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worst performance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8D00039-F882-15CE-1735-B5C3B114761F}"/>
              </a:ext>
            </a:extLst>
          </p:cNvPr>
          <p:cNvSpPr txBox="1"/>
          <p:nvPr/>
        </p:nvSpPr>
        <p:spPr>
          <a:xfrm>
            <a:off x="8863744" y="3628438"/>
            <a:ext cx="330625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C00000"/>
                </a:solidFill>
                <a:latin typeface="Avenir Next LT Pro"/>
                <a:ea typeface="微软雅黑"/>
                <a:cs typeface="+mn-ea"/>
              </a:rPr>
              <a:t>Chosen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due to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interpretability &amp; good performance</a:t>
            </a:r>
          </a:p>
        </p:txBody>
      </p:sp>
      <p:sp>
        <p:nvSpPr>
          <p:cNvPr id="69" name="Google Shape;1827;p80">
            <a:extLst>
              <a:ext uri="{FF2B5EF4-FFF2-40B4-BE49-F238E27FC236}">
                <a16:creationId xmlns:a16="http://schemas.microsoft.com/office/drawing/2014/main" id="{B45F154A-030C-873A-1BF5-5805D9E84562}"/>
              </a:ext>
            </a:extLst>
          </p:cNvPr>
          <p:cNvSpPr txBox="1">
            <a:spLocks/>
          </p:cNvSpPr>
          <p:nvPr/>
        </p:nvSpPr>
        <p:spPr>
          <a:xfrm>
            <a:off x="2145244" y="4293432"/>
            <a:ext cx="2959066" cy="1820710"/>
          </a:xfrm>
          <a:prstGeom prst="rect">
            <a:avLst/>
          </a:prstGeom>
          <a:noFill/>
          <a:ln w="190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endParaRPr lang="en-SG" sz="1600" b="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Google Shape;1827;p80">
            <a:extLst>
              <a:ext uri="{FF2B5EF4-FFF2-40B4-BE49-F238E27FC236}">
                <a16:creationId xmlns:a16="http://schemas.microsoft.com/office/drawing/2014/main" id="{ACF5C16B-A320-718D-F1DF-ED25241F0929}"/>
              </a:ext>
            </a:extLst>
          </p:cNvPr>
          <p:cNvSpPr txBox="1">
            <a:spLocks/>
          </p:cNvSpPr>
          <p:nvPr/>
        </p:nvSpPr>
        <p:spPr>
          <a:xfrm>
            <a:off x="5299838" y="4293432"/>
            <a:ext cx="3481842" cy="1820710"/>
          </a:xfrm>
          <a:prstGeom prst="rect">
            <a:avLst/>
          </a:prstGeom>
          <a:noFill/>
          <a:ln w="190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endParaRPr lang="en-SG" sz="1600" b="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Google Shape;1827;p80">
            <a:extLst>
              <a:ext uri="{FF2B5EF4-FFF2-40B4-BE49-F238E27FC236}">
                <a16:creationId xmlns:a16="http://schemas.microsoft.com/office/drawing/2014/main" id="{F8F4D83B-2B93-5C9D-D234-DBEB731C38A4}"/>
              </a:ext>
            </a:extLst>
          </p:cNvPr>
          <p:cNvSpPr txBox="1">
            <a:spLocks/>
          </p:cNvSpPr>
          <p:nvPr/>
        </p:nvSpPr>
        <p:spPr>
          <a:xfrm>
            <a:off x="8965309" y="4293432"/>
            <a:ext cx="3006297" cy="1820710"/>
          </a:xfrm>
          <a:prstGeom prst="rect">
            <a:avLst/>
          </a:prstGeom>
          <a:noFill/>
          <a:ln w="190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endParaRPr lang="en-SG" sz="1600" b="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Picture 80" descr="Chart, histogram&#10;&#10;Description automatically generated">
            <a:extLst>
              <a:ext uri="{FF2B5EF4-FFF2-40B4-BE49-F238E27FC236}">
                <a16:creationId xmlns:a16="http://schemas.microsoft.com/office/drawing/2014/main" id="{EB6E00D1-8CC0-D72C-51A7-CED482457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5" r="3119" b="3634"/>
          <a:stretch/>
        </p:blipFill>
        <p:spPr>
          <a:xfrm>
            <a:off x="5568503" y="4337594"/>
            <a:ext cx="3002549" cy="1732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29EEC-D998-6770-6AA9-5135281D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797" y="1461096"/>
            <a:ext cx="538181" cy="411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062AB-21B3-6383-A1F6-37E29EEAC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399" y="1464932"/>
            <a:ext cx="507640" cy="434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71104-DCE0-26F0-4B73-8C4191971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908" y="1441886"/>
            <a:ext cx="437320" cy="43732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7C1EF80-EFA3-40E9-91F9-B1CEDBF0E3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680"/>
          <a:stretch/>
        </p:blipFill>
        <p:spPr>
          <a:xfrm>
            <a:off x="2218383" y="4380032"/>
            <a:ext cx="2775902" cy="153078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76391B2-E6C4-5923-E341-95FEAC9750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98" b="12755"/>
          <a:stretch/>
        </p:blipFill>
        <p:spPr>
          <a:xfrm>
            <a:off x="9008144" y="4434349"/>
            <a:ext cx="2933336" cy="1502187"/>
          </a:xfrm>
          <a:prstGeom prst="rect">
            <a:avLst/>
          </a:prstGeom>
        </p:spPr>
      </p:pic>
      <p:sp>
        <p:nvSpPr>
          <p:cNvPr id="8" name="Title 23">
            <a:extLst>
              <a:ext uri="{FF2B5EF4-FFF2-40B4-BE49-F238E27FC236}">
                <a16:creationId xmlns:a16="http://schemas.microsoft.com/office/drawing/2014/main" id="{B90B6137-2570-434C-351A-D22552D05DC1}"/>
              </a:ext>
            </a:extLst>
          </p:cNvPr>
          <p:cNvSpPr txBox="1">
            <a:spLocks/>
          </p:cNvSpPr>
          <p:nvPr/>
        </p:nvSpPr>
        <p:spPr>
          <a:xfrm>
            <a:off x="391181" y="282572"/>
            <a:ext cx="10069273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2. Innovating with </a:t>
            </a:r>
            <a:r>
              <a:rPr lang="en-US" sz="2700" b="1" dirty="0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Industry Demand Forecasting</a:t>
            </a:r>
            <a:endParaRPr lang="en-US" dirty="0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7D00D-109B-53A0-52B3-D85662AD5B96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David</a:t>
            </a:r>
          </a:p>
        </p:txBody>
      </p:sp>
    </p:spTree>
    <p:extLst>
      <p:ext uri="{BB962C8B-B14F-4D97-AF65-F5344CB8AC3E}">
        <p14:creationId xmlns:p14="http://schemas.microsoft.com/office/powerpoint/2010/main" val="267811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5" grpId="0" animBg="1"/>
      <p:bldP spid="66" grpId="0" animBg="1"/>
      <p:bldP spid="69" grpId="0" animBg="1"/>
      <p:bldP spid="70" grpId="0" animBg="1"/>
      <p:bldP spid="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3">
            <a:extLst>
              <a:ext uri="{FF2B5EF4-FFF2-40B4-BE49-F238E27FC236}">
                <a16:creationId xmlns:a16="http://schemas.microsoft.com/office/drawing/2014/main" id="{B2A32D33-DA89-9CBA-7642-409E9EDA7CDE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Business Problem</a:t>
            </a:r>
            <a:endParaRPr lang="en-US">
              <a:ea typeface="+mn-ea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EBD5C0D6-D0F3-123A-C39F-ABF2F2317B28}"/>
              </a:ext>
            </a:extLst>
          </p:cNvPr>
          <p:cNvSpPr txBox="1"/>
          <p:nvPr/>
        </p:nvSpPr>
        <p:spPr>
          <a:xfrm>
            <a:off x="450444" y="672693"/>
            <a:ext cx="4079899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Current Situation of the Labour Market 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F11F2-E2C5-7645-698C-7B3E68AC5AB3}"/>
              </a:ext>
            </a:extLst>
          </p:cNvPr>
          <p:cNvSpPr/>
          <p:nvPr/>
        </p:nvSpPr>
        <p:spPr>
          <a:xfrm>
            <a:off x="414331" y="2143122"/>
            <a:ext cx="3128962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venir Next LT Pro" panose="020B0504020202020204" pitchFamily="34" charset="77"/>
              </a:rPr>
              <a:t>Current Situation of the </a:t>
            </a:r>
          </a:p>
          <a:p>
            <a:pPr algn="ctr"/>
            <a:r>
              <a:rPr lang="en-US" sz="1600" b="1">
                <a:solidFill>
                  <a:schemeClr val="tx1"/>
                </a:solidFill>
                <a:latin typeface="Avenir Next LT Pro" panose="020B0504020202020204" pitchFamily="34" charset="77"/>
              </a:rPr>
              <a:t>Job Market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D5CAC-8AEB-1B6B-DDFE-0742D96868A5}"/>
              </a:ext>
            </a:extLst>
          </p:cNvPr>
          <p:cNvSpPr/>
          <p:nvPr/>
        </p:nvSpPr>
        <p:spPr>
          <a:xfrm>
            <a:off x="400047" y="2943223"/>
            <a:ext cx="3128962" cy="3100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Avenir Next LT Pro" panose="020B0504020202020204" pitchFamily="34" charset="77"/>
            </a:endParaRPr>
          </a:p>
          <a:p>
            <a:pPr algn="ctr"/>
            <a:endParaRPr lang="en-US">
              <a:solidFill>
                <a:schemeClr val="tx1"/>
              </a:solidFill>
              <a:latin typeface="Avenir Next LT Pro" panose="020B0504020202020204" pitchFamily="34" charset="77"/>
            </a:endParaRPr>
          </a:p>
          <a:p>
            <a:pPr algn="ctr"/>
            <a:endParaRPr lang="en-US">
              <a:solidFill>
                <a:schemeClr val="tx1"/>
              </a:solidFill>
              <a:latin typeface="Avenir Next LT Pro" panose="020B0504020202020204" pitchFamily="34" charset="77"/>
            </a:endParaRPr>
          </a:p>
          <a:p>
            <a:pPr algn="ctr"/>
            <a:endParaRPr lang="en-US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2A934-70B1-EE42-F075-5B76A20734F6}"/>
              </a:ext>
            </a:extLst>
          </p:cNvPr>
          <p:cNvSpPr/>
          <p:nvPr/>
        </p:nvSpPr>
        <p:spPr>
          <a:xfrm>
            <a:off x="5086350" y="2143122"/>
            <a:ext cx="2800350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venir Next LT Pro" panose="020B0504020202020204" pitchFamily="34" charset="77"/>
              </a:rPr>
              <a:t>Gap between Available Talents &amp; Demand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0AEB6C-BE4B-3278-C09B-9DC79A714E5B}"/>
              </a:ext>
            </a:extLst>
          </p:cNvPr>
          <p:cNvSpPr/>
          <p:nvPr/>
        </p:nvSpPr>
        <p:spPr>
          <a:xfrm>
            <a:off x="5086350" y="2943222"/>
            <a:ext cx="2800350" cy="3100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9B002-DBC1-EEC4-CFCA-C8AAEF6AFC53}"/>
              </a:ext>
            </a:extLst>
          </p:cNvPr>
          <p:cNvSpPr txBox="1"/>
          <p:nvPr/>
        </p:nvSpPr>
        <p:spPr>
          <a:xfrm>
            <a:off x="357183" y="3068420"/>
            <a:ext cx="3128962" cy="286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Ø"/>
            </a:pPr>
            <a:r>
              <a:rPr lang="en-US" b="1">
                <a:solidFill>
                  <a:schemeClr val="tx1"/>
                </a:solidFill>
                <a:latin typeface="Avenir Next LT Pro" panose="020B0504020202020204" pitchFamily="34" charset="77"/>
              </a:rPr>
              <a:t> </a:t>
            </a:r>
            <a:r>
              <a:rPr lang="en-US">
                <a:solidFill>
                  <a:schemeClr val="tx1"/>
                </a:solidFill>
                <a:latin typeface="Avenir Next LT Pro" panose="020B0504020202020204" pitchFamily="34" charset="77"/>
              </a:rPr>
              <a:t>Volatile Job Market characterized by constant changes in job requirements</a:t>
            </a:r>
          </a:p>
          <a:p>
            <a:pPr algn="ctr"/>
            <a:endParaRPr lang="en-US">
              <a:solidFill>
                <a:schemeClr val="tx1"/>
              </a:solidFill>
              <a:latin typeface="Avenir Next LT Pro" panose="020B0504020202020204" pitchFamily="34" charset="77"/>
            </a:endParaRPr>
          </a:p>
          <a:p>
            <a:pPr marL="285750" indent="-285750" algn="ctr">
              <a:buFont typeface="Wingdings" pitchFamily="2" charset="2"/>
              <a:buChar char="Ø"/>
            </a:pPr>
            <a:r>
              <a:rPr lang="en-US" b="1">
                <a:solidFill>
                  <a:schemeClr val="tx1"/>
                </a:solidFill>
                <a:latin typeface="Avenir Next LT Pro" panose="020B0504020202020204" pitchFamily="34" charset="77"/>
              </a:rPr>
              <a:t>102, 000 </a:t>
            </a:r>
            <a:r>
              <a:rPr lang="en-US">
                <a:solidFill>
                  <a:schemeClr val="tx1"/>
                </a:solidFill>
                <a:latin typeface="Avenir Next LT Pro" panose="020B0504020202020204" pitchFamily="34" charset="77"/>
              </a:rPr>
              <a:t>employees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Avenir Next LT Pro" panose="020B0504020202020204" pitchFamily="34" charset="77"/>
              </a:rPr>
              <a:t> laid off from U.S. based tech companies in 2023 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Avenir Next LT Pro" panose="020B0504020202020204" pitchFamily="34" charset="77"/>
              </a:rPr>
              <a:t>(Ruby, 2023)</a:t>
            </a:r>
          </a:p>
          <a:p>
            <a:endParaRPr lang="en-US"/>
          </a:p>
        </p:txBody>
      </p:sp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6A413A91-FBFA-4383-28C6-AF8E1D38E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7996" y="3700462"/>
            <a:ext cx="1365202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C6D377-EFC0-2384-3649-9602AB2E23FF}"/>
              </a:ext>
            </a:extLst>
          </p:cNvPr>
          <p:cNvSpPr txBox="1"/>
          <p:nvPr/>
        </p:nvSpPr>
        <p:spPr>
          <a:xfrm>
            <a:off x="5207049" y="3386146"/>
            <a:ext cx="2608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venir Next LT Pro" panose="020B0504020202020204" pitchFamily="34" charset="77"/>
              </a:rPr>
              <a:t>Unemployment 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Avenir Next LT Pro" panose="020B0504020202020204" pitchFamily="34" charset="77"/>
              </a:rPr>
              <a:t>rate at </a:t>
            </a:r>
            <a:r>
              <a:rPr lang="en-US" b="1">
                <a:solidFill>
                  <a:schemeClr val="tx1"/>
                </a:solidFill>
                <a:latin typeface="Avenir Next LT Pro" panose="020B0504020202020204" pitchFamily="34" charset="77"/>
              </a:rPr>
              <a:t>3%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Avenir Next LT Pro" panose="020B0504020202020204" pitchFamily="34" charset="77"/>
              </a:rPr>
              <a:t> vs 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Avenir Next LT Pro" panose="020B0504020202020204" pitchFamily="34" charset="77"/>
              </a:rPr>
              <a:t>Number of Job vacancies at </a:t>
            </a:r>
            <a:r>
              <a:rPr lang="en-US" b="1">
                <a:solidFill>
                  <a:schemeClr val="tx1"/>
                </a:solidFill>
                <a:latin typeface="Avenir Next LT Pro" panose="020B0504020202020204" pitchFamily="34" charset="77"/>
              </a:rPr>
              <a:t>104 500</a:t>
            </a:r>
          </a:p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FA834B-A22F-18A7-84F9-19C752091E41}"/>
              </a:ext>
            </a:extLst>
          </p:cNvPr>
          <p:cNvSpPr/>
          <p:nvPr/>
        </p:nvSpPr>
        <p:spPr>
          <a:xfrm>
            <a:off x="8396287" y="2143122"/>
            <a:ext cx="2800350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venir Next LT Pro" panose="020B0504020202020204" pitchFamily="34" charset="77"/>
              </a:rPr>
              <a:t>Job Scams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0E8C57-10E8-4E53-B50F-A25F4E15EE38}"/>
              </a:ext>
            </a:extLst>
          </p:cNvPr>
          <p:cNvSpPr/>
          <p:nvPr/>
        </p:nvSpPr>
        <p:spPr>
          <a:xfrm>
            <a:off x="8398903" y="2943222"/>
            <a:ext cx="2800350" cy="3100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BF23B-D00B-7E63-4681-CC993D8F34C7}"/>
              </a:ext>
            </a:extLst>
          </p:cNvPr>
          <p:cNvSpPr txBox="1"/>
          <p:nvPr/>
        </p:nvSpPr>
        <p:spPr>
          <a:xfrm>
            <a:off x="8605839" y="3418998"/>
            <a:ext cx="2381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venir Next LT Pro" panose="020B0504020202020204" pitchFamily="34" charset="77"/>
              </a:rPr>
              <a:t>More than </a:t>
            </a:r>
            <a:r>
              <a:rPr lang="en-US" b="1">
                <a:latin typeface="Avenir Next LT Pro" panose="020B0504020202020204" pitchFamily="34" charset="77"/>
              </a:rPr>
              <a:t>3500</a:t>
            </a:r>
            <a:r>
              <a:rPr lang="en-US">
                <a:latin typeface="Avenir Next LT Pro" panose="020B0504020202020204" pitchFamily="34" charset="77"/>
              </a:rPr>
              <a:t> instances of job scams recorded in 2022, leading to a loss of more than $58 million.</a:t>
            </a:r>
          </a:p>
        </p:txBody>
      </p:sp>
      <p:pic>
        <p:nvPicPr>
          <p:cNvPr id="1026" name="Picture 2" descr="Employee ">
            <a:extLst>
              <a:ext uri="{FF2B5EF4-FFF2-40B4-BE49-F238E27FC236}">
                <a16:creationId xmlns:a16="http://schemas.microsoft.com/office/drawing/2014/main" id="{9A46B66C-8A5B-FA26-4FD7-B400F643E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222387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mand ">
            <a:extLst>
              <a:ext uri="{FF2B5EF4-FFF2-40B4-BE49-F238E27FC236}">
                <a16:creationId xmlns:a16="http://schemas.microsoft.com/office/drawing/2014/main" id="{3C112C81-FF3C-C7A3-A696-579696007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54" y="1239982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m ">
            <a:extLst>
              <a:ext uri="{FF2B5EF4-FFF2-40B4-BE49-F238E27FC236}">
                <a16:creationId xmlns:a16="http://schemas.microsoft.com/office/drawing/2014/main" id="{D09ED697-5ECA-3870-8E71-8B4A60F5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362" y="1260946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AA7A67-BC3A-8CFB-FA6F-1DEB5D2E6623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latin typeface="Avenir Next LT Pro" panose="020B0504020202020204" pitchFamily="34" charset="77"/>
              </a:rPr>
              <a:t>Nagammai</a:t>
            </a:r>
            <a:endParaRPr lang="en-US" sz="1600" b="1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4343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FA6D39E-9CAA-F508-5A38-2C4B91579916}"/>
              </a:ext>
            </a:extLst>
          </p:cNvPr>
          <p:cNvSpPr txBox="1"/>
          <p:nvPr/>
        </p:nvSpPr>
        <p:spPr>
          <a:xfrm>
            <a:off x="450444" y="672693"/>
            <a:ext cx="215347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c) 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Model Evaluation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CA94BD-4EC9-D4F6-8A96-63D8A37AC239}"/>
              </a:ext>
            </a:extLst>
          </p:cNvPr>
          <p:cNvGrpSpPr/>
          <p:nvPr/>
        </p:nvGrpSpPr>
        <p:grpSpPr>
          <a:xfrm>
            <a:off x="975961" y="1898682"/>
            <a:ext cx="2478508" cy="685585"/>
            <a:chOff x="2380985" y="996463"/>
            <a:chExt cx="4090803" cy="68558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0393E7-6BB9-28D1-4CF1-39A471D2BCE3}"/>
                </a:ext>
              </a:extLst>
            </p:cNvPr>
            <p:cNvSpPr/>
            <p:nvPr/>
          </p:nvSpPr>
          <p:spPr>
            <a:xfrm>
              <a:off x="2380985" y="996463"/>
              <a:ext cx="4090803" cy="6855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AF1945-8706-6AFF-3157-E02AE33BA6B0}"/>
                </a:ext>
              </a:extLst>
            </p:cNvPr>
            <p:cNvSpPr txBox="1"/>
            <p:nvPr/>
          </p:nvSpPr>
          <p:spPr>
            <a:xfrm>
              <a:off x="2969333" y="1139029"/>
              <a:ext cx="3188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>
                  <a:latin typeface="Avenir Next LT Pro" panose="020B0504020202020204" pitchFamily="34" charset="77"/>
                </a:rPr>
                <a:t>ARIMA</a:t>
              </a:r>
              <a:r>
                <a:rPr lang="en-SG">
                  <a:effectLst/>
                </a:rPr>
                <a:t> </a:t>
              </a:r>
              <a:endParaRPr lang="en-US" b="1">
                <a:latin typeface="Avenir Next LT Pro" panose="020B0504020202020204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D46498-C5C3-2B0D-7DAC-5E58DCCFCAA6}"/>
              </a:ext>
            </a:extLst>
          </p:cNvPr>
          <p:cNvGrpSpPr/>
          <p:nvPr/>
        </p:nvGrpSpPr>
        <p:grpSpPr>
          <a:xfrm>
            <a:off x="941080" y="4117018"/>
            <a:ext cx="2499101" cy="685585"/>
            <a:chOff x="6957306" y="1006520"/>
            <a:chExt cx="4784250" cy="68558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B576BC-D0EB-72A2-E4B4-5AD6A6F01377}"/>
                </a:ext>
              </a:extLst>
            </p:cNvPr>
            <p:cNvSpPr/>
            <p:nvPr/>
          </p:nvSpPr>
          <p:spPr>
            <a:xfrm>
              <a:off x="6957306" y="1006520"/>
              <a:ext cx="4784250" cy="68558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B24F5A-8112-56F2-73B9-B58EA925853D}"/>
                </a:ext>
              </a:extLst>
            </p:cNvPr>
            <p:cNvSpPr txBox="1"/>
            <p:nvPr/>
          </p:nvSpPr>
          <p:spPr>
            <a:xfrm>
              <a:off x="7527302" y="1164239"/>
              <a:ext cx="4011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venir Next LT Pro" panose="020B0504020202020204" pitchFamily="34" charset="77"/>
                </a:rPr>
                <a:t>Taylor Expansion </a:t>
              </a:r>
            </a:p>
          </p:txBody>
        </p:sp>
      </p:grpSp>
      <p:sp>
        <p:nvSpPr>
          <p:cNvPr id="66" name="Google Shape;1827;p80">
            <a:extLst>
              <a:ext uri="{FF2B5EF4-FFF2-40B4-BE49-F238E27FC236}">
                <a16:creationId xmlns:a16="http://schemas.microsoft.com/office/drawing/2014/main" id="{C9C5D5D7-44BC-D277-CA5C-ADA0AD210C99}"/>
              </a:ext>
            </a:extLst>
          </p:cNvPr>
          <p:cNvSpPr txBox="1">
            <a:spLocks/>
          </p:cNvSpPr>
          <p:nvPr/>
        </p:nvSpPr>
        <p:spPr>
          <a:xfrm>
            <a:off x="542688" y="1102157"/>
            <a:ext cx="4326546" cy="6489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Assumptions &amp; Interpretability</a:t>
            </a:r>
            <a:endParaRPr kumimoji="0" lang="en" sz="14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69" name="Google Shape;1827;p80">
            <a:extLst>
              <a:ext uri="{FF2B5EF4-FFF2-40B4-BE49-F238E27FC236}">
                <a16:creationId xmlns:a16="http://schemas.microsoft.com/office/drawing/2014/main" id="{B45F154A-030C-873A-1BF5-5805D9E84562}"/>
              </a:ext>
            </a:extLst>
          </p:cNvPr>
          <p:cNvSpPr txBox="1">
            <a:spLocks/>
          </p:cNvSpPr>
          <p:nvPr/>
        </p:nvSpPr>
        <p:spPr>
          <a:xfrm>
            <a:off x="440646" y="2522268"/>
            <a:ext cx="4326546" cy="1573382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-SG" sz="16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Assumes </a:t>
            </a:r>
            <a:r>
              <a:rPr lang="en-SG" sz="16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stationary underlying process</a:t>
            </a:r>
          </a:p>
          <a:p>
            <a:pPr algn="ctr" defTabSz="914400">
              <a:buClr>
                <a:srgbClr val="FFFFFF"/>
              </a:buClr>
              <a:defRPr/>
            </a:pPr>
            <a:r>
              <a:rPr lang="en-SG" sz="16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e.g., effect of COVID-19 resulting in the coefficients estimated by the ARIMA model </a:t>
            </a:r>
            <a:r>
              <a:rPr lang="en-SG" sz="16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irrelevant</a:t>
            </a:r>
            <a:r>
              <a:rPr lang="en-SG" sz="16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by fitting on </a:t>
            </a:r>
            <a:r>
              <a:rPr lang="en-SG" sz="16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past data</a:t>
            </a:r>
          </a:p>
        </p:txBody>
      </p:sp>
      <p:sp>
        <p:nvSpPr>
          <p:cNvPr id="4" name="Google Shape;1827;p80">
            <a:extLst>
              <a:ext uri="{FF2B5EF4-FFF2-40B4-BE49-F238E27FC236}">
                <a16:creationId xmlns:a16="http://schemas.microsoft.com/office/drawing/2014/main" id="{8C31B4B2-340B-FB97-8A3D-FB9A12FB9A17}"/>
              </a:ext>
            </a:extLst>
          </p:cNvPr>
          <p:cNvSpPr txBox="1">
            <a:spLocks/>
          </p:cNvSpPr>
          <p:nvPr/>
        </p:nvSpPr>
        <p:spPr>
          <a:xfrm>
            <a:off x="5302507" y="1102157"/>
            <a:ext cx="6439046" cy="648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0" lang="en" sz="16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5" name="Google Shape;1827;p80">
            <a:extLst>
              <a:ext uri="{FF2B5EF4-FFF2-40B4-BE49-F238E27FC236}">
                <a16:creationId xmlns:a16="http://schemas.microsoft.com/office/drawing/2014/main" id="{4E3F9222-ACC8-5048-0271-A81A01158816}"/>
              </a:ext>
            </a:extLst>
          </p:cNvPr>
          <p:cNvSpPr txBox="1">
            <a:spLocks/>
          </p:cNvSpPr>
          <p:nvPr/>
        </p:nvSpPr>
        <p:spPr>
          <a:xfrm>
            <a:off x="5302506" y="4051266"/>
            <a:ext cx="6439045" cy="648960"/>
          </a:xfrm>
          <a:prstGeom prst="rect">
            <a:avLst/>
          </a:prstGeom>
          <a:noFill/>
          <a:ln w="190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-SG" sz="14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2. Model predicts next year will have a similar boom, thus more job vacancies are expected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2E909-9825-80A0-FFF6-4B5FC24CC208}"/>
              </a:ext>
            </a:extLst>
          </p:cNvPr>
          <p:cNvGrpSpPr/>
          <p:nvPr/>
        </p:nvGrpSpPr>
        <p:grpSpPr>
          <a:xfrm>
            <a:off x="528399" y="4914101"/>
            <a:ext cx="4326546" cy="1155721"/>
            <a:chOff x="6776288" y="1852868"/>
            <a:chExt cx="4965267" cy="1573382"/>
          </a:xfrm>
        </p:grpSpPr>
        <p:sp>
          <p:nvSpPr>
            <p:cNvPr id="71" name="Google Shape;1827;p80">
              <a:extLst>
                <a:ext uri="{FF2B5EF4-FFF2-40B4-BE49-F238E27FC236}">
                  <a16:creationId xmlns:a16="http://schemas.microsoft.com/office/drawing/2014/main" id="{F8F4D83B-2B93-5C9D-D234-DBEB731C38A4}"/>
                </a:ext>
              </a:extLst>
            </p:cNvPr>
            <p:cNvSpPr txBox="1">
              <a:spLocks/>
            </p:cNvSpPr>
            <p:nvPr/>
          </p:nvSpPr>
          <p:spPr>
            <a:xfrm>
              <a:off x="6776288" y="1852868"/>
              <a:ext cx="4965267" cy="1573382"/>
            </a:xfrm>
            <a:prstGeom prst="rect">
              <a:avLst/>
            </a:prstGeom>
            <a:no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28600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600"/>
                <a:buFont typeface="Montserrat SemiBold"/>
                <a:buNone/>
                <a:defRPr sz="11000" b="1" i="0" u="none" strike="noStrike" cap="none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Bebas Neue"/>
                <a:buNone/>
                <a:defRPr sz="96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Bebas Neue"/>
                <a:buNone/>
                <a:defRPr sz="96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Bebas Neue"/>
                <a:buNone/>
                <a:defRPr sz="96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Bebas Neue"/>
                <a:buNone/>
                <a:defRPr sz="96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Bebas Neue"/>
                <a:buNone/>
                <a:defRPr sz="96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Bebas Neue"/>
                <a:buNone/>
                <a:defRPr sz="96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Bebas Neue"/>
                <a:buNone/>
                <a:defRPr sz="96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Bebas Neue"/>
                <a:buNone/>
                <a:defRPr sz="96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algn="ctr" defTabSz="914400">
                <a:buClr>
                  <a:srgbClr val="FFFFFF"/>
                </a:buClr>
                <a:defRPr/>
              </a:pPr>
              <a:endParaRPr lang="en-SG" sz="16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BC8180-815B-B332-059F-00D443831833}"/>
                </a:ext>
              </a:extLst>
            </p:cNvPr>
            <p:cNvSpPr txBox="1"/>
            <p:nvPr/>
          </p:nvSpPr>
          <p:spPr>
            <a:xfrm>
              <a:off x="6939366" y="1925682"/>
              <a:ext cx="432060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/>
                  <a:ea typeface="微软雅黑"/>
                  <a:cs typeface="+mn-ea"/>
                  <a:sym typeface="Montserrat"/>
                </a:rPr>
                <a:t>Flexible &amp; interpretable, allow users to incorporate external factors</a:t>
              </a:r>
              <a:r>
                <a:rPr lang="en-SG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/>
                  <a:ea typeface="微软雅黑"/>
                  <a:cs typeface="+mn-ea"/>
                  <a:sym typeface="Montserrat"/>
                </a:rPr>
                <a:t> </a:t>
              </a:r>
            </a:p>
            <a:p>
              <a:pPr algn="ctr"/>
              <a:r>
                <a:rPr lang="en-SG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/>
                  <a:ea typeface="微软雅黑"/>
                  <a:cs typeface="+mn-ea"/>
                  <a:sym typeface="Montserrat"/>
                </a:rPr>
                <a:t>e.g., changes in government policies or natural disaster</a:t>
              </a:r>
              <a:endPara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  <a:sym typeface="Montserra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D52720-B151-7140-F08E-273C87C434EE}"/>
              </a:ext>
            </a:extLst>
          </p:cNvPr>
          <p:cNvGrpSpPr/>
          <p:nvPr/>
        </p:nvGrpSpPr>
        <p:grpSpPr>
          <a:xfrm>
            <a:off x="542688" y="1891173"/>
            <a:ext cx="722496" cy="700111"/>
            <a:chOff x="2024500" y="996464"/>
            <a:chExt cx="722496" cy="70011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24EC2D-E867-8EC3-5969-1780B900BDE0}"/>
                </a:ext>
              </a:extLst>
            </p:cNvPr>
            <p:cNvSpPr/>
            <p:nvPr/>
          </p:nvSpPr>
          <p:spPr>
            <a:xfrm>
              <a:off x="2024500" y="996464"/>
              <a:ext cx="722496" cy="7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80E0EC-6CCF-F87A-B16F-F03C1C6A1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6599" y="1141981"/>
              <a:ext cx="437320" cy="43732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1F133-84C9-53E7-0041-1AEAF368C989}"/>
              </a:ext>
            </a:extLst>
          </p:cNvPr>
          <p:cNvGrpSpPr/>
          <p:nvPr/>
        </p:nvGrpSpPr>
        <p:grpSpPr>
          <a:xfrm>
            <a:off x="528400" y="4109756"/>
            <a:ext cx="722496" cy="700111"/>
            <a:chOff x="6602517" y="1006521"/>
            <a:chExt cx="722496" cy="70011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47E0746-93EE-E231-B10F-9D2D45AC5722}"/>
                </a:ext>
              </a:extLst>
            </p:cNvPr>
            <p:cNvSpPr/>
            <p:nvPr/>
          </p:nvSpPr>
          <p:spPr>
            <a:xfrm>
              <a:off x="6602517" y="1006521"/>
              <a:ext cx="722496" cy="7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9DC362-4856-F4A3-B773-B58C6DF4E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674" y="1165147"/>
              <a:ext cx="538181" cy="411611"/>
            </a:xfrm>
            <a:prstGeom prst="rect">
              <a:avLst/>
            </a:prstGeom>
          </p:spPr>
        </p:pic>
      </p:grpSp>
      <p:sp>
        <p:nvSpPr>
          <p:cNvPr id="18" name="Google Shape;1827;p80">
            <a:extLst>
              <a:ext uri="{FF2B5EF4-FFF2-40B4-BE49-F238E27FC236}">
                <a16:creationId xmlns:a16="http://schemas.microsoft.com/office/drawing/2014/main" id="{AF761D91-9BB4-4FC4-5D8D-7A649E3B5DAB}"/>
              </a:ext>
            </a:extLst>
          </p:cNvPr>
          <p:cNvSpPr txBox="1">
            <a:spLocks/>
          </p:cNvSpPr>
          <p:nvPr/>
        </p:nvSpPr>
        <p:spPr>
          <a:xfrm>
            <a:off x="5302507" y="1898681"/>
            <a:ext cx="2296807" cy="200580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-SG" sz="16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1. Context: Cloud services industry </a:t>
            </a:r>
            <a:r>
              <a:rPr lang="en-SG" sz="16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experienced a boom </a:t>
            </a:r>
            <a:r>
              <a:rPr lang="en-SG" sz="16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in the last year</a:t>
            </a:r>
          </a:p>
        </p:txBody>
      </p:sp>
      <p:sp>
        <p:nvSpPr>
          <p:cNvPr id="8" name="Title 23">
            <a:extLst>
              <a:ext uri="{FF2B5EF4-FFF2-40B4-BE49-F238E27FC236}">
                <a16:creationId xmlns:a16="http://schemas.microsoft.com/office/drawing/2014/main" id="{5B67BF49-4E42-D288-947C-A245E5A413E7}"/>
              </a:ext>
            </a:extLst>
          </p:cNvPr>
          <p:cNvSpPr txBox="1">
            <a:spLocks/>
          </p:cNvSpPr>
          <p:nvPr/>
        </p:nvSpPr>
        <p:spPr>
          <a:xfrm>
            <a:off x="391181" y="282572"/>
            <a:ext cx="10069273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2. Innovating with </a:t>
            </a:r>
            <a:r>
              <a:rPr lang="en-US" sz="2700" b="1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Industry Demand Forecasting</a:t>
            </a:r>
            <a:endParaRPr lang="en-US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pic>
        <p:nvPicPr>
          <p:cNvPr id="15362" name="Picture 2" descr="Presentation ">
            <a:extLst>
              <a:ext uri="{FF2B5EF4-FFF2-40B4-BE49-F238E27FC236}">
                <a16:creationId xmlns:a16="http://schemas.microsoft.com/office/drawing/2014/main" id="{16EA68FF-30E5-06BE-AD83-8703EB2C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3" y="1223153"/>
            <a:ext cx="432109" cy="43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BC65F6B-DC9C-444B-C97B-433EBB02589A}"/>
              </a:ext>
            </a:extLst>
          </p:cNvPr>
          <p:cNvGrpSpPr/>
          <p:nvPr/>
        </p:nvGrpSpPr>
        <p:grpSpPr>
          <a:xfrm>
            <a:off x="7789537" y="1802351"/>
            <a:ext cx="3717676" cy="2102137"/>
            <a:chOff x="2083681" y="3629860"/>
            <a:chExt cx="4112158" cy="23412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B2C4DCB-E188-C8F5-BB09-2A3520D30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55" t="4298" b="12755"/>
            <a:stretch/>
          </p:blipFill>
          <p:spPr>
            <a:xfrm>
              <a:off x="2083681" y="3755446"/>
              <a:ext cx="4112158" cy="22156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8EDA48-7374-6473-FD96-E307CAB79F91}"/>
                </a:ext>
              </a:extLst>
            </p:cNvPr>
            <p:cNvSpPr txBox="1"/>
            <p:nvPr/>
          </p:nvSpPr>
          <p:spPr>
            <a:xfrm>
              <a:off x="3084022" y="3629860"/>
              <a:ext cx="2111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b="1"/>
                <a:t>Demand in Cloud Services</a:t>
              </a:r>
              <a:endParaRPr lang="en-US" b="1"/>
            </a:p>
          </p:txBody>
        </p:sp>
      </p:grpSp>
      <p:sp>
        <p:nvSpPr>
          <p:cNvPr id="11" name="Google Shape;1827;p80">
            <a:extLst>
              <a:ext uri="{FF2B5EF4-FFF2-40B4-BE49-F238E27FC236}">
                <a16:creationId xmlns:a16="http://schemas.microsoft.com/office/drawing/2014/main" id="{B5DDD0CE-F5B4-B9C8-9D71-1AA6F5B4E6BE}"/>
              </a:ext>
            </a:extLst>
          </p:cNvPr>
          <p:cNvSpPr txBox="1">
            <a:spLocks/>
          </p:cNvSpPr>
          <p:nvPr/>
        </p:nvSpPr>
        <p:spPr>
          <a:xfrm>
            <a:off x="5302506" y="4754186"/>
            <a:ext cx="6439047" cy="648960"/>
          </a:xfrm>
          <a:prstGeom prst="rect">
            <a:avLst/>
          </a:prstGeom>
          <a:noFill/>
          <a:ln w="190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-SG" sz="14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3. External information: Investment in start-ups been drying up due to a </a:t>
            </a:r>
            <a:r>
              <a:rPr lang="en-SG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slowdown in technological breakthroughs</a:t>
            </a:r>
            <a:endParaRPr lang="en" sz="1400">
              <a:solidFill>
                <a:schemeClr val="tx1">
                  <a:lumMod val="75000"/>
                  <a:lumOff val="25000"/>
                </a:schemeClr>
              </a:solidFill>
              <a:latin typeface="Avenir Next LT Pro"/>
              <a:ea typeface="微软雅黑"/>
              <a:cs typeface="+mn-ea"/>
            </a:endParaRPr>
          </a:p>
        </p:txBody>
      </p:sp>
      <p:sp>
        <p:nvSpPr>
          <p:cNvPr id="21" name="Google Shape;1827;p80">
            <a:extLst>
              <a:ext uri="{FF2B5EF4-FFF2-40B4-BE49-F238E27FC236}">
                <a16:creationId xmlns:a16="http://schemas.microsoft.com/office/drawing/2014/main" id="{90B2FE8A-AABD-0A82-3119-30FA82F41B4D}"/>
              </a:ext>
            </a:extLst>
          </p:cNvPr>
          <p:cNvSpPr txBox="1">
            <a:spLocks/>
          </p:cNvSpPr>
          <p:nvPr/>
        </p:nvSpPr>
        <p:spPr>
          <a:xfrm>
            <a:off x="5311650" y="5463376"/>
            <a:ext cx="6439047" cy="794546"/>
          </a:xfrm>
          <a:prstGeom prst="rect">
            <a:avLst/>
          </a:prstGeom>
          <a:noFill/>
          <a:ln w="190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-SG" sz="14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4. User can </a:t>
            </a:r>
            <a:r>
              <a:rPr lang="en-SG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update</a:t>
            </a:r>
            <a:r>
              <a:rPr lang="en-SG" sz="14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his </a:t>
            </a:r>
            <a:r>
              <a:rPr lang="en-SG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prior belief</a:t>
            </a:r>
            <a:r>
              <a:rPr lang="en-SG" sz="14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if he thinks that the </a:t>
            </a:r>
            <a:r>
              <a:rPr lang="en-SG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underlying model assumption</a:t>
            </a:r>
            <a:r>
              <a:rPr lang="en-SG" sz="14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that the trend will continue is </a:t>
            </a:r>
            <a:r>
              <a:rPr lang="en-SG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invalidated </a:t>
            </a:r>
            <a:r>
              <a:rPr lang="en-SG" sz="1400" b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by</a:t>
            </a:r>
            <a:r>
              <a:rPr lang="en-SG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external information</a:t>
            </a:r>
            <a:endParaRPr lang="en" sz="1400">
              <a:solidFill>
                <a:schemeClr val="tx1">
                  <a:lumMod val="75000"/>
                  <a:lumOff val="25000"/>
                </a:schemeClr>
              </a:solidFill>
              <a:latin typeface="Avenir Next LT Pro"/>
              <a:ea typeface="微软雅黑"/>
              <a:cs typeface="+mn-ea"/>
            </a:endParaRP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6B65A1C3-931B-91FF-6A0D-11972F23C1D3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David</a:t>
            </a:r>
          </a:p>
        </p:txBody>
      </p:sp>
    </p:spTree>
    <p:extLst>
      <p:ext uri="{BB962C8B-B14F-4D97-AF65-F5344CB8AC3E}">
        <p14:creationId xmlns:p14="http://schemas.microsoft.com/office/powerpoint/2010/main" val="8492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9" grpId="0" animBg="1"/>
      <p:bldP spid="4" grpId="0" animBg="1"/>
      <p:bldP spid="5" grpId="0" animBg="1"/>
      <p:bldP spid="18" grpId="0" animBg="1"/>
      <p:bldP spid="11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4" y="672693"/>
            <a:ext cx="494545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d) 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Project Job Vacancy Demand to Skill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068FD-3410-5FBE-AE11-F1AC5541168D}"/>
                  </a:ext>
                </a:extLst>
              </p:cNvPr>
              <p:cNvSpPr txBox="1"/>
              <p:nvPr/>
            </p:nvSpPr>
            <p:spPr>
              <a:xfrm>
                <a:off x="6796102" y="720521"/>
                <a:ext cx="5395898" cy="1277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</a:rPr>
                        <m:t>𝑰𝒏𝒅𝒖𝒔𝒕𝒓𝒚</m:t>
                      </m:r>
                      <m:r>
                        <a:rPr lang="en-US" sz="105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</a:rPr>
                        <m:t>𝑭𝒐𝒓𝒆𝒄𝒂𝒔𝒕</m:t>
                      </m:r>
                      <m:r>
                        <a:rPr lang="en-US" sz="105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</a:rPr>
                        <m:t>𝑴𝒂𝒕𝒓𝒊𝒙</m:t>
                      </m:r>
                      <m:r>
                        <a:rPr lang="en-US" sz="1050" b="1" i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1050" b="1" i="1">
                          <a:latin typeface="Cambria Math" panose="02040503050406030204" pitchFamily="18" charset="0"/>
                        </a:rPr>
                        <m:t>𝑺𝒌𝒊𝒍𝒍</m:t>
                      </m:r>
                      <m:r>
                        <a:rPr lang="en-US" sz="105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</a:rPr>
                        <m:t>𝑾𝒆𝒊𝒈𝒉𝒕</m:t>
                      </m:r>
                      <m:r>
                        <a:rPr lang="en-US" sz="105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</a:rPr>
                        <m:t>𝑴𝒂𝒕𝒓𝒊𝒙</m:t>
                      </m:r>
                      <m:r>
                        <a:rPr lang="en-US" sz="105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05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𝐼𝑛𝑑𝑢𝑠𝑡𝑟𝑦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05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𝐼𝑛𝑑𝑢𝑠𝑡𝑟𝑦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𝐼𝑛𝑑𝑢𝑠𝑡𝑟𝑦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𝐼𝑛𝑑𝑢𝑠𝑡𝑟𝑦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𝐼𝑛𝑑𝑢𝑠𝑡𝑟𝑦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1,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𝑆𝑘𝑖𝑙𝑙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𝐼𝑛𝑑𝑢𝑠𝑡𝑟𝑦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1,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𝑆𝑘𝑖𝑙𝑙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𝐼𝑛𝑑𝑢𝑠𝑡𝑟𝑦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𝑆𝑘𝑖𝑙𝑙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𝐼𝑛𝑑𝑢𝑠𝑡𝑟𝑦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𝑆𝑘𝑖𝑙𝑙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05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05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𝑆𝑘𝑖𝑙𝑙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05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𝑆𝑘𝑖𝑙𝑙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𝑆𝑘𝑖𝑙𝑙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e>
                              <m:e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𝑆𝑘𝑖𝑙𝑙</m:t>
                                </m:r>
                                <m:r>
                                  <a:rPr lang="en-US" sz="105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05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1" i="1">
                          <a:latin typeface="Cambria Math" panose="02040503050406030204" pitchFamily="18" charset="0"/>
                        </a:rPr>
                        <m:t>𝑺𝒌𝒊𝒍𝒍</m:t>
                      </m:r>
                      <m:r>
                        <a:rPr lang="en-US" sz="105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</a:rPr>
                        <m:t>𝑭𝒐𝒓𝒆𝒄𝒂𝒔𝒕</m:t>
                      </m:r>
                      <m:r>
                        <a:rPr lang="en-US" sz="105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</a:rPr>
                        <m:t>𝑴𝒂𝒕𝒓𝒊𝒙</m:t>
                      </m:r>
                    </m:oMath>
                  </m:oMathPara>
                </a14:m>
                <a:endParaRPr lang="en-US" sz="1050" b="1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068FD-3410-5FBE-AE11-F1AC5541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02" y="720521"/>
                <a:ext cx="5395898" cy="12774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C78CD1F-6ADF-3417-AC17-9DB16C52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29" y="2128853"/>
            <a:ext cx="3546178" cy="398463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5A8E9B9-965C-5B9C-D415-FBE7D8C48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775" y="2128853"/>
            <a:ext cx="4879304" cy="398463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EB2AF6-78D4-A7EC-998E-E6196AFC12CC}"/>
              </a:ext>
            </a:extLst>
          </p:cNvPr>
          <p:cNvSpPr txBox="1"/>
          <p:nvPr/>
        </p:nvSpPr>
        <p:spPr>
          <a:xfrm>
            <a:off x="818299" y="1902673"/>
            <a:ext cx="260924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>
                <a:latin typeface="Avenir Next LT Pro" panose="020B0504020202020204" pitchFamily="34" charset="77"/>
              </a:rPr>
              <a:t>Exclusive Insights Sharing</a:t>
            </a:r>
          </a:p>
          <a:p>
            <a:pPr marL="285750" indent="-285750">
              <a:buFontTx/>
              <a:buChar char="-"/>
            </a:pPr>
            <a:r>
              <a:rPr lang="en-GB" sz="1400">
                <a:latin typeface="Avenir Next LT Pro" panose="020B0504020202020204" pitchFamily="34" charset="77"/>
              </a:rPr>
              <a:t>Publish reports on the most in-demand skills for </a:t>
            </a:r>
            <a:r>
              <a:rPr lang="en-GB" sz="1400">
                <a:solidFill>
                  <a:srgbClr val="C00000"/>
                </a:solidFill>
                <a:latin typeface="Avenir Next LT Pro" panose="020B0504020202020204" pitchFamily="34" charset="77"/>
              </a:rPr>
              <a:t>different industries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D89F3F-81D7-DA4A-F6E1-93DCA67B37B3}"/>
              </a:ext>
            </a:extLst>
          </p:cNvPr>
          <p:cNvSpPr/>
          <p:nvPr/>
        </p:nvSpPr>
        <p:spPr>
          <a:xfrm>
            <a:off x="166777" y="1887225"/>
            <a:ext cx="555387" cy="5509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1</a:t>
            </a:r>
            <a:endParaRPr kumimoji="0" lang="id-ID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247E62-11D1-0A23-0D5F-B54CA28A56AD}"/>
              </a:ext>
            </a:extLst>
          </p:cNvPr>
          <p:cNvSpPr/>
          <p:nvPr/>
        </p:nvSpPr>
        <p:spPr>
          <a:xfrm>
            <a:off x="166777" y="3260192"/>
            <a:ext cx="555387" cy="5509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807C-76EA-29C2-3539-D71BFBB45285}"/>
              </a:ext>
            </a:extLst>
          </p:cNvPr>
          <p:cNvSpPr txBox="1"/>
          <p:nvPr/>
        </p:nvSpPr>
        <p:spPr>
          <a:xfrm>
            <a:off x="786868" y="3262764"/>
            <a:ext cx="284497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>
                <a:latin typeface="Avenir Next LT Pro" panose="020B0504020202020204" pitchFamily="34" charset="77"/>
              </a:rPr>
              <a:t>Skill development</a:t>
            </a:r>
          </a:p>
          <a:p>
            <a:pPr marL="285750" indent="-285750">
              <a:buFontTx/>
              <a:buChar char="-"/>
            </a:pPr>
            <a:r>
              <a:rPr lang="en-SG" sz="1400">
                <a:latin typeface="Avenir Next LT Pro" panose="020B0504020202020204" pitchFamily="34" charset="77"/>
              </a:rPr>
              <a:t>Develop </a:t>
            </a:r>
            <a:r>
              <a:rPr lang="en-SG" sz="1400">
                <a:solidFill>
                  <a:srgbClr val="C00000"/>
                </a:solidFill>
                <a:latin typeface="Avenir Next LT Pro" panose="020B0504020202020204" pitchFamily="34" charset="77"/>
              </a:rPr>
              <a:t>relevant training courses</a:t>
            </a:r>
            <a:r>
              <a:rPr lang="en-SG" sz="1400">
                <a:latin typeface="Avenir Next LT Pro" panose="020B0504020202020204" pitchFamily="34" charset="77"/>
              </a:rPr>
              <a:t> on Linked Leaning</a:t>
            </a:r>
          </a:p>
          <a:p>
            <a:pPr marL="285750" indent="-285750">
              <a:buFontTx/>
              <a:buChar char="-"/>
            </a:pPr>
            <a:r>
              <a:rPr lang="en-SG" sz="1400">
                <a:latin typeface="Avenir Next LT Pro" panose="020B0504020202020204" pitchFamily="34" charset="77"/>
              </a:rPr>
              <a:t>Seize business opportunities</a:t>
            </a:r>
            <a:endParaRPr lang="en-GB" sz="1400">
              <a:latin typeface="Avenir Next LT Pro" panose="020B0504020202020204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3E465A-B18D-6EE5-BF9B-C52C5DDADA94}"/>
              </a:ext>
            </a:extLst>
          </p:cNvPr>
          <p:cNvSpPr/>
          <p:nvPr/>
        </p:nvSpPr>
        <p:spPr>
          <a:xfrm>
            <a:off x="146836" y="4502509"/>
            <a:ext cx="555387" cy="5509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0D80E-8016-4DCB-E1E7-BE0DE200EFBE}"/>
              </a:ext>
            </a:extLst>
          </p:cNvPr>
          <p:cNvSpPr txBox="1"/>
          <p:nvPr/>
        </p:nvSpPr>
        <p:spPr>
          <a:xfrm>
            <a:off x="766927" y="4505081"/>
            <a:ext cx="284497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>
                <a:latin typeface="Avenir Next LT Pro" panose="020B0504020202020204" pitchFamily="34" charset="77"/>
              </a:rPr>
              <a:t>Market Analysis</a:t>
            </a:r>
          </a:p>
          <a:p>
            <a:pPr marL="285750" indent="-285750">
              <a:buFontTx/>
              <a:buChar char="-"/>
            </a:pPr>
            <a:r>
              <a:rPr lang="en-SG" sz="1400">
                <a:latin typeface="Avenir Next LT Pro" panose="020B0504020202020204" pitchFamily="34" charset="77"/>
              </a:rPr>
              <a:t>Used by companies to inform their </a:t>
            </a:r>
            <a:r>
              <a:rPr lang="en-SG" sz="1400">
                <a:solidFill>
                  <a:srgbClr val="C00000"/>
                </a:solidFill>
                <a:latin typeface="Avenir Next LT Pro" panose="020B0504020202020204" pitchFamily="34" charset="77"/>
              </a:rPr>
              <a:t>hiring</a:t>
            </a:r>
            <a:r>
              <a:rPr lang="en-SG" sz="1400">
                <a:latin typeface="Avenir Next LT Pro" panose="020B0504020202020204" pitchFamily="34" charset="77"/>
              </a:rPr>
              <a:t> and </a:t>
            </a:r>
            <a:r>
              <a:rPr lang="en-SG" sz="1400">
                <a:solidFill>
                  <a:srgbClr val="C00000"/>
                </a:solidFill>
                <a:latin typeface="Avenir Next LT Pro" panose="020B0504020202020204" pitchFamily="34" charset="77"/>
              </a:rPr>
              <a:t>training strategies</a:t>
            </a:r>
            <a:endParaRPr lang="en-GB" sz="1400">
              <a:solidFill>
                <a:srgbClr val="C00000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Title 23">
            <a:extLst>
              <a:ext uri="{FF2B5EF4-FFF2-40B4-BE49-F238E27FC236}">
                <a16:creationId xmlns:a16="http://schemas.microsoft.com/office/drawing/2014/main" id="{A3B3645E-9DF2-0443-9E97-32CF772A09CC}"/>
              </a:ext>
            </a:extLst>
          </p:cNvPr>
          <p:cNvSpPr txBox="1">
            <a:spLocks/>
          </p:cNvSpPr>
          <p:nvPr/>
        </p:nvSpPr>
        <p:spPr>
          <a:xfrm>
            <a:off x="391181" y="282572"/>
            <a:ext cx="10069273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2. Innovating with </a:t>
            </a:r>
            <a:r>
              <a:rPr lang="en-US" sz="2700" b="1" dirty="0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Industry Demand Forecasting</a:t>
            </a:r>
            <a:endParaRPr lang="en-US" dirty="0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D813B2-D62A-9115-9E14-15169C570CB8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David</a:t>
            </a:r>
          </a:p>
        </p:txBody>
      </p:sp>
    </p:spTree>
    <p:extLst>
      <p:ext uri="{BB962C8B-B14F-4D97-AF65-F5344CB8AC3E}">
        <p14:creationId xmlns:p14="http://schemas.microsoft.com/office/powerpoint/2010/main" val="3395471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3">
            <a:extLst>
              <a:ext uri="{FF2B5EF4-FFF2-40B4-BE49-F238E27FC236}">
                <a16:creationId xmlns:a16="http://schemas.microsoft.com/office/drawing/2014/main" id="{08FED095-519C-FE31-02E1-A3678DE082CF}"/>
              </a:ext>
            </a:extLst>
          </p:cNvPr>
          <p:cNvSpPr txBox="1">
            <a:spLocks/>
          </p:cNvSpPr>
          <p:nvPr/>
        </p:nvSpPr>
        <p:spPr>
          <a:xfrm>
            <a:off x="1530735" y="2405286"/>
            <a:ext cx="9130531" cy="74612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Machine Learning Classification</a:t>
            </a:r>
            <a:endParaRPr lang="en-US" sz="7200">
              <a:ea typeface="+mn-ea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12A95D1E-E400-C3D4-AE72-20BE35CAA84E}"/>
              </a:ext>
            </a:extLst>
          </p:cNvPr>
          <p:cNvSpPr txBox="1"/>
          <p:nvPr/>
        </p:nvSpPr>
        <p:spPr>
          <a:xfrm>
            <a:off x="450444" y="672693"/>
            <a:ext cx="101549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Key Technology</a:t>
            </a:r>
          </a:p>
        </p:txBody>
      </p:sp>
      <p:sp>
        <p:nvSpPr>
          <p:cNvPr id="2" name="Title 23">
            <a:extLst>
              <a:ext uri="{FF2B5EF4-FFF2-40B4-BE49-F238E27FC236}">
                <a16:creationId xmlns:a16="http://schemas.microsoft.com/office/drawing/2014/main" id="{CA74B9C8-42E3-887F-DB9D-DF5BA3CED77A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1188790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3. Enhancing Effectiveness through </a:t>
            </a:r>
            <a:r>
              <a:rPr lang="en-US" sz="2700" b="1" dirty="0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Passive Jobseeker Identification</a:t>
            </a:r>
            <a:endParaRPr lang="en-US" dirty="0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5BD1EC3-837B-85FF-131F-4790A4414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36" y="3429000"/>
            <a:ext cx="1768927" cy="176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E38900A-CDE9-0848-90E8-86250F4EE0E7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83243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FA6D39E-9CAA-F508-5A38-2C4B91579916}"/>
              </a:ext>
            </a:extLst>
          </p:cNvPr>
          <p:cNvSpPr txBox="1"/>
          <p:nvPr/>
        </p:nvSpPr>
        <p:spPr>
          <a:xfrm>
            <a:off x="450444" y="672693"/>
            <a:ext cx="246606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a) 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Dataset Introduction</a:t>
            </a:r>
          </a:p>
        </p:txBody>
      </p:sp>
      <p:sp>
        <p:nvSpPr>
          <p:cNvPr id="4" name="Title 23">
            <a:extLst>
              <a:ext uri="{FF2B5EF4-FFF2-40B4-BE49-F238E27FC236}">
                <a16:creationId xmlns:a16="http://schemas.microsoft.com/office/drawing/2014/main" id="{8A958978-790C-99BF-F0C9-61425AF9F562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1188790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3. Enhancing Effectiveness through </a:t>
            </a:r>
            <a:r>
              <a:rPr lang="en-US" sz="2700" b="1" dirty="0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Passive Jobseeker Identification</a:t>
            </a:r>
            <a:endParaRPr lang="en-US" dirty="0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sp>
        <p:nvSpPr>
          <p:cNvPr id="36" name="Arrow: Right 28">
            <a:extLst>
              <a:ext uri="{FF2B5EF4-FFF2-40B4-BE49-F238E27FC236}">
                <a16:creationId xmlns:a16="http://schemas.microsoft.com/office/drawing/2014/main" id="{C742DD60-6ADB-6368-389F-97B56D697567}"/>
              </a:ext>
            </a:extLst>
          </p:cNvPr>
          <p:cNvSpPr/>
          <p:nvPr/>
        </p:nvSpPr>
        <p:spPr>
          <a:xfrm>
            <a:off x="3575694" y="1390359"/>
            <a:ext cx="1420280" cy="3385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Arrow: Right 28">
            <a:extLst>
              <a:ext uri="{FF2B5EF4-FFF2-40B4-BE49-F238E27FC236}">
                <a16:creationId xmlns:a16="http://schemas.microsoft.com/office/drawing/2014/main" id="{8614DCC9-9356-219B-2A9B-3AA9CC318128}"/>
              </a:ext>
            </a:extLst>
          </p:cNvPr>
          <p:cNvSpPr/>
          <p:nvPr/>
        </p:nvSpPr>
        <p:spPr>
          <a:xfrm>
            <a:off x="7192600" y="1376912"/>
            <a:ext cx="1420280" cy="3385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0AD6EC-5631-A109-A409-8B3CA30602FE}"/>
              </a:ext>
            </a:extLst>
          </p:cNvPr>
          <p:cNvSpPr txBox="1"/>
          <p:nvPr/>
        </p:nvSpPr>
        <p:spPr>
          <a:xfrm>
            <a:off x="1182758" y="1777904"/>
            <a:ext cx="2708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venir Next LT Pro" panose="020B0504020202020204" pitchFamily="34" charset="0"/>
              </a:rPr>
              <a:t>U.S. employees</a:t>
            </a:r>
            <a:endParaRPr lang="en-GB" sz="1600">
              <a:latin typeface="Avenir Next LT Pro" panose="020B05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FF485D-3523-5F54-9ADF-8E12D29B0633}"/>
              </a:ext>
            </a:extLst>
          </p:cNvPr>
          <p:cNvSpPr txBox="1"/>
          <p:nvPr/>
        </p:nvSpPr>
        <p:spPr>
          <a:xfrm>
            <a:off x="4694218" y="1791972"/>
            <a:ext cx="2708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Avenir Next LT Pro" panose="020B0504020202020204" pitchFamily="34" charset="0"/>
              </a:rPr>
              <a:t>Personal Information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FD9581-B082-4732-73B1-0C710C3F6239}"/>
              </a:ext>
            </a:extLst>
          </p:cNvPr>
          <p:cNvSpPr txBox="1"/>
          <p:nvPr/>
        </p:nvSpPr>
        <p:spPr>
          <a:xfrm>
            <a:off x="8714776" y="1518346"/>
            <a:ext cx="305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Avenir Next LT Pro" panose="020B0504020202020204" pitchFamily="34" charset="0"/>
              </a:rPr>
              <a:t>Job Seeker Prediction – willingness of changing jobs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BA89270-0EAC-DA69-60A1-48EC7492B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89" y="1176121"/>
            <a:ext cx="579113" cy="57911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558317-A442-16ED-3BDF-FD96ED867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18" y="1141516"/>
            <a:ext cx="579113" cy="579113"/>
          </a:xfrm>
          <a:prstGeom prst="rect">
            <a:avLst/>
          </a:prstGeom>
        </p:spPr>
      </p:pic>
      <p:sp>
        <p:nvSpPr>
          <p:cNvPr id="44" name="Google Shape;1827;p80">
            <a:extLst>
              <a:ext uri="{FF2B5EF4-FFF2-40B4-BE49-F238E27FC236}">
                <a16:creationId xmlns:a16="http://schemas.microsoft.com/office/drawing/2014/main" id="{0EEAA5D2-3D7A-9DAA-CB2D-1BAA313CB5E6}"/>
              </a:ext>
            </a:extLst>
          </p:cNvPr>
          <p:cNvSpPr txBox="1">
            <a:spLocks/>
          </p:cNvSpPr>
          <p:nvPr/>
        </p:nvSpPr>
        <p:spPr>
          <a:xfrm>
            <a:off x="1012879" y="3276714"/>
            <a:ext cx="2878733" cy="61544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" sz="16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Demographical Variables</a:t>
            </a:r>
          </a:p>
        </p:txBody>
      </p:sp>
      <p:sp>
        <p:nvSpPr>
          <p:cNvPr id="45" name="Google Shape;1827;p80">
            <a:extLst>
              <a:ext uri="{FF2B5EF4-FFF2-40B4-BE49-F238E27FC236}">
                <a16:creationId xmlns:a16="http://schemas.microsoft.com/office/drawing/2014/main" id="{C83FA2E8-93AA-BE35-2AC8-C823E1C49313}"/>
              </a:ext>
            </a:extLst>
          </p:cNvPr>
          <p:cNvSpPr txBox="1">
            <a:spLocks/>
          </p:cNvSpPr>
          <p:nvPr/>
        </p:nvSpPr>
        <p:spPr>
          <a:xfrm>
            <a:off x="4766500" y="3241994"/>
            <a:ext cx="2642400" cy="61544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defRPr/>
            </a:pPr>
            <a:r>
              <a:rPr lang="en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 History</a:t>
            </a:r>
          </a:p>
        </p:txBody>
      </p:sp>
      <p:sp>
        <p:nvSpPr>
          <p:cNvPr id="46" name="Google Shape;1827;p80">
            <a:extLst>
              <a:ext uri="{FF2B5EF4-FFF2-40B4-BE49-F238E27FC236}">
                <a16:creationId xmlns:a16="http://schemas.microsoft.com/office/drawing/2014/main" id="{D60FC4F3-5127-06BE-3334-F563B3DB8F79}"/>
              </a:ext>
            </a:extLst>
          </p:cNvPr>
          <p:cNvSpPr txBox="1">
            <a:spLocks/>
          </p:cNvSpPr>
          <p:nvPr/>
        </p:nvSpPr>
        <p:spPr>
          <a:xfrm>
            <a:off x="8623584" y="3242380"/>
            <a:ext cx="2628000" cy="6154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buClr>
                <a:srgbClr val="FFFFFF"/>
              </a:buClr>
              <a:defRPr/>
            </a:pPr>
            <a:r>
              <a:rPr lang="en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History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10237DB-FA6D-C4AE-71D8-137D0C0D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9" y="2458856"/>
            <a:ext cx="651444" cy="651444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F3FDC8-9F70-B680-87AE-499ABB77C749}"/>
              </a:ext>
            </a:extLst>
          </p:cNvPr>
          <p:cNvCxnSpPr>
            <a:cxnSpLocks/>
          </p:cNvCxnSpPr>
          <p:nvPr/>
        </p:nvCxnSpPr>
        <p:spPr>
          <a:xfrm>
            <a:off x="211168" y="2218271"/>
            <a:ext cx="1167495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2" descr="Job seeking ">
            <a:extLst>
              <a:ext uri="{FF2B5EF4-FFF2-40B4-BE49-F238E27FC236}">
                <a16:creationId xmlns:a16="http://schemas.microsoft.com/office/drawing/2014/main" id="{5582358D-B4AC-4FC1-406B-3245D1E7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659" y="779045"/>
            <a:ext cx="681726" cy="68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1827;p80">
            <a:extLst>
              <a:ext uri="{FF2B5EF4-FFF2-40B4-BE49-F238E27FC236}">
                <a16:creationId xmlns:a16="http://schemas.microsoft.com/office/drawing/2014/main" id="{98F7B852-EB65-B82F-99B0-40A47F447521}"/>
              </a:ext>
            </a:extLst>
          </p:cNvPr>
          <p:cNvSpPr txBox="1">
            <a:spLocks/>
          </p:cNvSpPr>
          <p:nvPr/>
        </p:nvSpPr>
        <p:spPr>
          <a:xfrm>
            <a:off x="998810" y="3857438"/>
            <a:ext cx="2892802" cy="22856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-US" sz="1800" kern="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Gender</a:t>
            </a: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City Code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Development Index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8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600" b="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600" b="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57" name="Google Shape;1827;p80">
            <a:extLst>
              <a:ext uri="{FF2B5EF4-FFF2-40B4-BE49-F238E27FC236}">
                <a16:creationId xmlns:a16="http://schemas.microsoft.com/office/drawing/2014/main" id="{1F05F685-FA7D-3326-A6D8-DBB118D19BD9}"/>
              </a:ext>
            </a:extLst>
          </p:cNvPr>
          <p:cNvSpPr txBox="1">
            <a:spLocks/>
          </p:cNvSpPr>
          <p:nvPr/>
        </p:nvSpPr>
        <p:spPr>
          <a:xfrm>
            <a:off x="4766593" y="3857826"/>
            <a:ext cx="2642400" cy="22856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-US" sz="1800" kern="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Enrolled</a:t>
            </a:r>
            <a:r>
              <a:rPr kumimoji="0" lang="en-US" sz="160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100" b="0" i="1" kern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enrollment/</a:t>
            </a:r>
            <a:r>
              <a:rPr lang="en-US" sz="1100" b="0" i="1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part-time/ full-time</a:t>
            </a:r>
            <a:endParaRPr kumimoji="0" lang="en-US" sz="1100" b="0" i="1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Major</a:t>
            </a:r>
            <a:r>
              <a:rPr kumimoji="0" lang="en-US" sz="160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 Discipline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-US" sz="1100" b="0" i="1" kern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Arts/</a:t>
            </a:r>
            <a:r>
              <a:rPr lang="en-US" sz="1100" b="0" i="1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r>
              <a:rPr lang="en-US" sz="1100" b="0" i="1" kern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usiness/ Humanities/ STEM</a:t>
            </a:r>
            <a:endParaRPr kumimoji="0" lang="en-US" sz="1100" b="0" i="1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lvl="0" algn="ctr" defTabSz="914400">
              <a:lnSpc>
                <a:spcPct val="150000"/>
              </a:lnSpc>
              <a:buClr>
                <a:srgbClr val="FFFFFF"/>
              </a:buClr>
              <a:defRPr/>
            </a:pPr>
            <a:r>
              <a:rPr lang="en-US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of Education</a:t>
            </a:r>
          </a:p>
          <a:p>
            <a:pPr lvl="0" algn="ctr" defTabSz="914400">
              <a:lnSpc>
                <a:spcPct val="150000"/>
              </a:lnSpc>
              <a:buClr>
                <a:srgbClr val="FFFFFF"/>
              </a:buClr>
              <a:defRPr/>
            </a:pPr>
            <a:r>
              <a:rPr lang="en-US" sz="1100" b="0" i="1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level of education attainment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8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600" b="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600" b="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58" name="Google Shape;1827;p80">
            <a:extLst>
              <a:ext uri="{FF2B5EF4-FFF2-40B4-BE49-F238E27FC236}">
                <a16:creationId xmlns:a16="http://schemas.microsoft.com/office/drawing/2014/main" id="{0A1F809D-8356-8BB4-DBCC-91E7A6AABCAB}"/>
              </a:ext>
            </a:extLst>
          </p:cNvPr>
          <p:cNvSpPr txBox="1">
            <a:spLocks/>
          </p:cNvSpPr>
          <p:nvPr/>
        </p:nvSpPr>
        <p:spPr>
          <a:xfrm>
            <a:off x="8627407" y="3857438"/>
            <a:ext cx="2628000" cy="23141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-US" sz="1800" kern="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Total</a:t>
            </a:r>
            <a:r>
              <a:rPr kumimoji="0" lang="en-US" sz="140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 Training Hours</a:t>
            </a:r>
            <a:endParaRPr kumimoji="0" lang="en-US" sz="14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-US" sz="140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Years of experience</a:t>
            </a:r>
            <a:endParaRPr kumimoji="0" lang="en-US" sz="14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" sz="1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Relevant</a:t>
            </a:r>
            <a:r>
              <a:rPr kumimoji="0" lang="en" sz="140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 Experience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" sz="1400" kern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</a:t>
            </a:r>
            <a:r>
              <a:rPr lang="en" sz="14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Job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" sz="1100" b="0" i="1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of years between previous and current job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kumimoji="0" lang="en" sz="14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Company</a:t>
            </a:r>
            <a:r>
              <a:rPr kumimoji="0" lang="en" sz="140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 Size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" sz="1400" kern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r>
              <a:rPr lang="en" sz="14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  <a:endParaRPr kumimoji="0" lang="en" sz="14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600" b="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lang="en" sz="1600" b="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endParaRPr kumimoji="0" lang="en" sz="16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6146" name="Picture 2" descr="Scholarship ">
            <a:extLst>
              <a:ext uri="{FF2B5EF4-FFF2-40B4-BE49-F238E27FC236}">
                <a16:creationId xmlns:a16="http://schemas.microsoft.com/office/drawing/2014/main" id="{9C2498D5-D038-215F-895F-E98874650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78" y="2464869"/>
            <a:ext cx="651443" cy="65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istory ">
            <a:extLst>
              <a:ext uri="{FF2B5EF4-FFF2-40B4-BE49-F238E27FC236}">
                <a16:creationId xmlns:a16="http://schemas.microsoft.com/office/drawing/2014/main" id="{076A61FB-9301-390B-D68D-D30CC2883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659" y="2572745"/>
            <a:ext cx="651443" cy="65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00F823C-755B-5167-DD31-3A589C93C795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205693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54" grpId="0" animBg="1"/>
      <p:bldP spid="57" grpId="0" animBg="1"/>
      <p:bldP spid="5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4" y="672693"/>
            <a:ext cx="233980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b) Model Comparison</a:t>
            </a:r>
            <a:endParaRPr lang="en-US" sz="1600" b="1">
              <a:solidFill>
                <a:schemeClr val="bg1">
                  <a:lumMod val="50000"/>
                </a:schemeClr>
              </a:solidFill>
              <a:latin typeface="Avenir Next LT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6245F9-341C-04D2-0D4E-C3878B1672E3}"/>
              </a:ext>
            </a:extLst>
          </p:cNvPr>
          <p:cNvSpPr/>
          <p:nvPr/>
        </p:nvSpPr>
        <p:spPr>
          <a:xfrm>
            <a:off x="5955437" y="2586208"/>
            <a:ext cx="1627200" cy="69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9585B-D777-1FF2-FE01-F7CA762A0920}"/>
              </a:ext>
            </a:extLst>
          </p:cNvPr>
          <p:cNvSpPr txBox="1"/>
          <p:nvPr/>
        </p:nvSpPr>
        <p:spPr>
          <a:xfrm>
            <a:off x="6172894" y="2625497"/>
            <a:ext cx="152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Avenir Next LT Pro" panose="020B0504020202020204" pitchFamily="34" charset="77"/>
              </a:rPr>
              <a:t>Classification </a:t>
            </a:r>
          </a:p>
          <a:p>
            <a:r>
              <a:rPr lang="en-US" sz="1200" b="1">
                <a:latin typeface="Avenir Next LT Pro" panose="020B0504020202020204" pitchFamily="34" charset="77"/>
              </a:rPr>
              <a:t>&amp; Regression Trees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92F370-43A2-4818-33FF-86284F2EEA33}"/>
              </a:ext>
            </a:extLst>
          </p:cNvPr>
          <p:cNvSpPr/>
          <p:nvPr/>
        </p:nvSpPr>
        <p:spPr>
          <a:xfrm>
            <a:off x="5539576" y="2586209"/>
            <a:ext cx="640800" cy="687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C5F790-55F1-5F3D-F421-0631CB912D64}"/>
              </a:ext>
            </a:extLst>
          </p:cNvPr>
          <p:cNvSpPr/>
          <p:nvPr/>
        </p:nvSpPr>
        <p:spPr>
          <a:xfrm>
            <a:off x="7990034" y="2590171"/>
            <a:ext cx="1627200" cy="69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F5AA8-3286-84A0-BE64-F1AF74E5526B}"/>
              </a:ext>
            </a:extLst>
          </p:cNvPr>
          <p:cNvSpPr txBox="1"/>
          <p:nvPr/>
        </p:nvSpPr>
        <p:spPr>
          <a:xfrm>
            <a:off x="8224680" y="2586355"/>
            <a:ext cx="104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Avenir Next LT Pro" panose="020B0504020202020204" pitchFamily="34" charset="77"/>
              </a:rPr>
              <a:t>Extreme</a:t>
            </a:r>
          </a:p>
          <a:p>
            <a:r>
              <a:rPr lang="en-US" sz="1200" b="1">
                <a:latin typeface="Avenir Next LT Pro" panose="020B0504020202020204" pitchFamily="34" charset="77"/>
              </a:rPr>
              <a:t>Gradient </a:t>
            </a:r>
          </a:p>
          <a:p>
            <a:r>
              <a:rPr lang="en-US" sz="1200" b="1">
                <a:latin typeface="Avenir Next LT Pro" panose="020B0504020202020204" pitchFamily="34" charset="77"/>
              </a:rPr>
              <a:t>Boosting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24A59-7BB3-821B-9AF5-A227399A0BDA}"/>
              </a:ext>
            </a:extLst>
          </p:cNvPr>
          <p:cNvSpPr/>
          <p:nvPr/>
        </p:nvSpPr>
        <p:spPr>
          <a:xfrm>
            <a:off x="7633439" y="2587578"/>
            <a:ext cx="640800" cy="687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251225-4186-DE5A-0388-46E2C265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142" y="2746374"/>
            <a:ext cx="370083" cy="3700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936141-69D9-7224-F0E7-55FC1F9B412A}"/>
              </a:ext>
            </a:extLst>
          </p:cNvPr>
          <p:cNvSpPr/>
          <p:nvPr/>
        </p:nvSpPr>
        <p:spPr>
          <a:xfrm>
            <a:off x="10082850" y="2590171"/>
            <a:ext cx="1629945" cy="6943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584EE4-B6C1-B35B-7D64-529264C7D9A2}"/>
              </a:ext>
            </a:extLst>
          </p:cNvPr>
          <p:cNvSpPr txBox="1"/>
          <p:nvPr/>
        </p:nvSpPr>
        <p:spPr>
          <a:xfrm>
            <a:off x="10380561" y="2647910"/>
            <a:ext cx="1443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Avenir Next LT Pro" panose="020B0504020202020204" pitchFamily="34" charset="77"/>
              </a:rPr>
              <a:t>Random Forest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6F5D0F-A506-C499-4AD5-49C29AE71A4D}"/>
              </a:ext>
            </a:extLst>
          </p:cNvPr>
          <p:cNvSpPr/>
          <p:nvPr/>
        </p:nvSpPr>
        <p:spPr>
          <a:xfrm>
            <a:off x="9728457" y="2590171"/>
            <a:ext cx="636730" cy="6824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2A64BA-2255-82E7-FD1A-EFFB777E6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125" y="2713038"/>
            <a:ext cx="388963" cy="388963"/>
          </a:xfrm>
          <a:prstGeom prst="rect">
            <a:avLst/>
          </a:prstGeom>
        </p:spPr>
      </p:pic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B12315F0-1478-FF1F-6623-2CC258ACC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603191"/>
              </p:ext>
            </p:extLst>
          </p:nvPr>
        </p:nvGraphicFramePr>
        <p:xfrm>
          <a:off x="201881" y="3378128"/>
          <a:ext cx="11555895" cy="16427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38794">
                  <a:extLst>
                    <a:ext uri="{9D8B030D-6E8A-4147-A177-3AD203B41FA5}">
                      <a16:colId xmlns:a16="http://schemas.microsoft.com/office/drawing/2014/main" val="3569803195"/>
                    </a:ext>
                  </a:extLst>
                </a:gridCol>
                <a:gridCol w="1749368">
                  <a:extLst>
                    <a:ext uri="{9D8B030D-6E8A-4147-A177-3AD203B41FA5}">
                      <a16:colId xmlns:a16="http://schemas.microsoft.com/office/drawing/2014/main" val="8636157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947015757"/>
                    </a:ext>
                  </a:extLst>
                </a:gridCol>
                <a:gridCol w="1796868">
                  <a:extLst>
                    <a:ext uri="{9D8B030D-6E8A-4147-A177-3AD203B41FA5}">
                      <a16:colId xmlns:a16="http://schemas.microsoft.com/office/drawing/2014/main" val="163459386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393742857"/>
                    </a:ext>
                  </a:extLst>
                </a:gridCol>
                <a:gridCol w="1923803">
                  <a:extLst>
                    <a:ext uri="{9D8B030D-6E8A-4147-A177-3AD203B41FA5}">
                      <a16:colId xmlns:a16="http://schemas.microsoft.com/office/drawing/2014/main" val="120781568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526011948"/>
                    </a:ext>
                  </a:extLst>
                </a:gridCol>
                <a:gridCol w="1820619">
                  <a:extLst>
                    <a:ext uri="{9D8B030D-6E8A-4147-A177-3AD203B41FA5}">
                      <a16:colId xmlns:a16="http://schemas.microsoft.com/office/drawing/2014/main" val="39568148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63154750"/>
                    </a:ext>
                  </a:extLst>
                </a:gridCol>
                <a:gridCol w="1930483">
                  <a:extLst>
                    <a:ext uri="{9D8B030D-6E8A-4147-A177-3AD203B41FA5}">
                      <a16:colId xmlns:a16="http://schemas.microsoft.com/office/drawing/2014/main" val="3340132007"/>
                    </a:ext>
                  </a:extLst>
                </a:gridCol>
              </a:tblGrid>
              <a:tr h="49672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Accuracy</a:t>
                      </a:r>
                    </a:p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(&gt; 90%)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79.95%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86.56%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90.08% </a:t>
                      </a: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91.44%</a:t>
                      </a:r>
                      <a:endParaRPr lang="en-SG" sz="1800" b="1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91.14%</a:t>
                      </a: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08693"/>
                  </a:ext>
                </a:extLst>
              </a:tr>
              <a:tr h="64186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False Negative Rate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21.19%</a:t>
                      </a: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12.37%</a:t>
                      </a: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b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18.17%</a:t>
                      </a:r>
                      <a:endParaRPr lang="en-SG" sz="1800" b="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17.32% </a:t>
                      </a: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16.47%</a:t>
                      </a:r>
                      <a:endParaRPr lang="en-SG" sz="1800" b="1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55125"/>
                  </a:ext>
                </a:extLst>
              </a:tr>
              <a:tr h="482692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 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78.81%</a:t>
                      </a: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87.63%</a:t>
                      </a: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81.83%</a:t>
                      </a: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SG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82.68%</a:t>
                      </a: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83.53%</a:t>
                      </a:r>
                      <a:endParaRPr lang="en-SG" sz="1800" b="1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29769"/>
                  </a:ext>
                </a:extLst>
              </a:tr>
            </a:tbl>
          </a:graphicData>
        </a:graphic>
      </p:graphicFrame>
      <p:sp>
        <p:nvSpPr>
          <p:cNvPr id="18" name="Google Shape;1827;p80">
            <a:extLst>
              <a:ext uri="{FF2B5EF4-FFF2-40B4-BE49-F238E27FC236}">
                <a16:creationId xmlns:a16="http://schemas.microsoft.com/office/drawing/2014/main" id="{F8E5E2AC-1BD1-7634-B704-7DD03A895F97}"/>
              </a:ext>
            </a:extLst>
          </p:cNvPr>
          <p:cNvSpPr txBox="1">
            <a:spLocks/>
          </p:cNvSpPr>
          <p:nvPr/>
        </p:nvSpPr>
        <p:spPr>
          <a:xfrm>
            <a:off x="5720846" y="5021672"/>
            <a:ext cx="1912593" cy="6716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" sz="12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FNR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" sz="12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Accuracy &amp; Fair Recall</a:t>
            </a:r>
            <a:endParaRPr lang="en" sz="120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1827;p80">
            <a:extLst>
              <a:ext uri="{FF2B5EF4-FFF2-40B4-BE49-F238E27FC236}">
                <a16:creationId xmlns:a16="http://schemas.microsoft.com/office/drawing/2014/main" id="{36157813-49D5-1B6D-CFFA-E94E87F8E757}"/>
              </a:ext>
            </a:extLst>
          </p:cNvPr>
          <p:cNvSpPr txBox="1">
            <a:spLocks/>
          </p:cNvSpPr>
          <p:nvPr/>
        </p:nvSpPr>
        <p:spPr>
          <a:xfrm>
            <a:off x="7801221" y="5026446"/>
            <a:ext cx="1843751" cy="6886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ctr">
              <a:buClr>
                <a:srgbClr val="FFFFFF"/>
              </a:buClr>
              <a:defRPr/>
            </a:pPr>
            <a:r>
              <a:rPr lang="en" sz="12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FNR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" sz="12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Highest Accuracy &amp; Fair Recall</a:t>
            </a:r>
            <a:endParaRPr lang="en" sz="120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1827;p80">
            <a:extLst>
              <a:ext uri="{FF2B5EF4-FFF2-40B4-BE49-F238E27FC236}">
                <a16:creationId xmlns:a16="http://schemas.microsoft.com/office/drawing/2014/main" id="{E61417B1-9083-1DDB-6E98-C9D917569E89}"/>
              </a:ext>
            </a:extLst>
          </p:cNvPr>
          <p:cNvSpPr txBox="1">
            <a:spLocks/>
          </p:cNvSpPr>
          <p:nvPr/>
        </p:nvSpPr>
        <p:spPr>
          <a:xfrm>
            <a:off x="9839997" y="5018559"/>
            <a:ext cx="1912593" cy="6886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ctr">
              <a:buClr>
                <a:srgbClr val="FFFFFF"/>
              </a:buClr>
              <a:defRPr/>
            </a:pPr>
            <a:r>
              <a:rPr lang="en" sz="12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 FNR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" sz="12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Accuracy &amp; Fair Recall</a:t>
            </a:r>
            <a:endParaRPr lang="en" sz="120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4983FE-8C03-CC86-1FB7-B1D3C62DF293}"/>
              </a:ext>
            </a:extLst>
          </p:cNvPr>
          <p:cNvCxnSpPr>
            <a:cxnSpLocks/>
          </p:cNvCxnSpPr>
          <p:nvPr/>
        </p:nvCxnSpPr>
        <p:spPr>
          <a:xfrm>
            <a:off x="450444" y="2216344"/>
            <a:ext cx="1167495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F4047E-BC2C-62B9-F54B-73C681FA7706}"/>
              </a:ext>
            </a:extLst>
          </p:cNvPr>
          <p:cNvSpPr/>
          <p:nvPr/>
        </p:nvSpPr>
        <p:spPr>
          <a:xfrm>
            <a:off x="9716689" y="2357465"/>
            <a:ext cx="2127273" cy="3488047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Hierarchical structure ">
            <a:extLst>
              <a:ext uri="{FF2B5EF4-FFF2-40B4-BE49-F238E27FC236}">
                <a16:creationId xmlns:a16="http://schemas.microsoft.com/office/drawing/2014/main" id="{237FA117-E243-34D2-3D0A-D72657DE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90" y="2657137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6B1092-75A5-0E93-86D5-FC3C0F049FF1}"/>
              </a:ext>
            </a:extLst>
          </p:cNvPr>
          <p:cNvSpPr/>
          <p:nvPr/>
        </p:nvSpPr>
        <p:spPr>
          <a:xfrm>
            <a:off x="3895106" y="2586698"/>
            <a:ext cx="1540851" cy="6943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5C217C-852F-A0AD-FC6D-8B9B517ACFFD}"/>
              </a:ext>
            </a:extLst>
          </p:cNvPr>
          <p:cNvSpPr/>
          <p:nvPr/>
        </p:nvSpPr>
        <p:spPr>
          <a:xfrm>
            <a:off x="3629420" y="2588801"/>
            <a:ext cx="636730" cy="6824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56343F-752B-F026-B04F-15E40EEA1ABC}"/>
              </a:ext>
            </a:extLst>
          </p:cNvPr>
          <p:cNvSpPr txBox="1"/>
          <p:nvPr/>
        </p:nvSpPr>
        <p:spPr>
          <a:xfrm>
            <a:off x="4297234" y="2690118"/>
            <a:ext cx="128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Avenir Next LT Pro" panose="020B0504020202020204" pitchFamily="34" charset="77"/>
              </a:rPr>
              <a:t>Logistic Regression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CB02B8-8896-8013-C906-16CA03E34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83" y="2719613"/>
            <a:ext cx="410619" cy="4106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9B9D16D-4853-72B4-DB7F-76C37DB6CBEF}"/>
              </a:ext>
            </a:extLst>
          </p:cNvPr>
          <p:cNvSpPr/>
          <p:nvPr/>
        </p:nvSpPr>
        <p:spPr>
          <a:xfrm>
            <a:off x="2226851" y="2595357"/>
            <a:ext cx="1353896" cy="6943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920745-E6DD-731F-078C-E3041048ECAD}"/>
              </a:ext>
            </a:extLst>
          </p:cNvPr>
          <p:cNvSpPr/>
          <p:nvPr/>
        </p:nvSpPr>
        <p:spPr>
          <a:xfrm>
            <a:off x="1991810" y="2586208"/>
            <a:ext cx="636730" cy="6824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EB85AB-9669-CCFD-E9C8-E46F0A1C4DF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6082" y="2765628"/>
            <a:ext cx="414133" cy="3034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8F8629A-0116-80B2-9742-EA048F62E7A6}"/>
              </a:ext>
            </a:extLst>
          </p:cNvPr>
          <p:cNvSpPr txBox="1"/>
          <p:nvPr/>
        </p:nvSpPr>
        <p:spPr>
          <a:xfrm>
            <a:off x="2607092" y="2620645"/>
            <a:ext cx="1095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Avenir Next LT Pro" panose="020B0504020202020204" pitchFamily="34" charset="77"/>
              </a:rPr>
              <a:t>Support Vector Machine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47D7D5-0BC1-F1B5-746D-F33939EE0557}"/>
              </a:ext>
            </a:extLst>
          </p:cNvPr>
          <p:cNvSpPr txBox="1"/>
          <p:nvPr/>
        </p:nvSpPr>
        <p:spPr>
          <a:xfrm>
            <a:off x="1557106" y="1334752"/>
            <a:ext cx="28156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>
                <a:latin typeface="Avenir Next LT Pro" panose="020B0504020202020204" pitchFamily="34" charset="77"/>
              </a:rPr>
              <a:t>Hyperparameter Tuning</a:t>
            </a:r>
          </a:p>
          <a:p>
            <a:r>
              <a:rPr lang="en-GB" sz="1400">
                <a:latin typeface="Avenir Next LT Pro" panose="020B0504020202020204" pitchFamily="34" charset="77"/>
              </a:rPr>
              <a:t>- Looking for best performer 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3837C2A-5498-3801-90C3-7DF5AFEA3184}"/>
              </a:ext>
            </a:extLst>
          </p:cNvPr>
          <p:cNvSpPr/>
          <p:nvPr/>
        </p:nvSpPr>
        <p:spPr>
          <a:xfrm>
            <a:off x="815430" y="1319304"/>
            <a:ext cx="555387" cy="5509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1</a:t>
            </a:r>
            <a:endParaRPr kumimoji="0" lang="id-ID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068BE03-071E-31EE-26EE-0218F1EE4AD9}"/>
              </a:ext>
            </a:extLst>
          </p:cNvPr>
          <p:cNvSpPr/>
          <p:nvPr/>
        </p:nvSpPr>
        <p:spPr>
          <a:xfrm>
            <a:off x="4716923" y="1334752"/>
            <a:ext cx="555387" cy="5509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2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FC7DF32-2548-E82D-B61D-17C5033226A5}"/>
              </a:ext>
            </a:extLst>
          </p:cNvPr>
          <p:cNvSpPr/>
          <p:nvPr/>
        </p:nvSpPr>
        <p:spPr>
          <a:xfrm>
            <a:off x="8470608" y="1347328"/>
            <a:ext cx="555387" cy="5509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5EB4BE-13B5-C338-AC45-9FAE81A141AC}"/>
              </a:ext>
            </a:extLst>
          </p:cNvPr>
          <p:cNvSpPr txBox="1"/>
          <p:nvPr/>
        </p:nvSpPr>
        <p:spPr>
          <a:xfrm>
            <a:off x="5388530" y="1337324"/>
            <a:ext cx="28361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>
                <a:latin typeface="Avenir Next LT Pro" panose="020B0504020202020204" pitchFamily="34" charset="77"/>
              </a:rPr>
              <a:t>Reduced Features (8)</a:t>
            </a:r>
          </a:p>
          <a:p>
            <a:r>
              <a:rPr lang="en-GB" sz="1400">
                <a:latin typeface="Avenir Next LT Pro" panose="020B0504020202020204" pitchFamily="34" charset="77"/>
              </a:rPr>
              <a:t>- </a:t>
            </a:r>
            <a:r>
              <a:rPr lang="en-SG" sz="1400">
                <a:latin typeface="Avenir Next LT Pro" panose="020B0504020202020204" pitchFamily="34" charset="77"/>
              </a:rPr>
              <a:t>Adapt to incomplete user profiles in business context.</a:t>
            </a:r>
            <a:endParaRPr lang="en-GB" sz="1400">
              <a:latin typeface="Avenir Next LT Pro" panose="020B0504020202020204" pitchFamily="34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4E04EF-73A9-FBCA-9F39-E1A32055C61A}"/>
              </a:ext>
            </a:extLst>
          </p:cNvPr>
          <p:cNvSpPr txBox="1"/>
          <p:nvPr/>
        </p:nvSpPr>
        <p:spPr>
          <a:xfrm>
            <a:off x="9085453" y="1362463"/>
            <a:ext cx="28704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>
                <a:latin typeface="Avenir Next LT Pro" panose="020B0504020202020204" pitchFamily="34" charset="77"/>
              </a:rPr>
              <a:t>Cross Validation </a:t>
            </a:r>
          </a:p>
          <a:p>
            <a:r>
              <a:rPr lang="en-GB" sz="1400">
                <a:latin typeface="Avenir Next LT Pro" panose="020B0504020202020204" pitchFamily="34" charset="77"/>
              </a:rPr>
              <a:t>- Ensure Consistency &amp; Stability</a:t>
            </a:r>
          </a:p>
        </p:txBody>
      </p:sp>
      <p:sp>
        <p:nvSpPr>
          <p:cNvPr id="39" name="Google Shape;1827;p80">
            <a:extLst>
              <a:ext uri="{FF2B5EF4-FFF2-40B4-BE49-F238E27FC236}">
                <a16:creationId xmlns:a16="http://schemas.microsoft.com/office/drawing/2014/main" id="{C56D8675-D9D0-BC78-6681-D7BE36DF6D2C}"/>
              </a:ext>
            </a:extLst>
          </p:cNvPr>
          <p:cNvSpPr txBox="1">
            <a:spLocks/>
          </p:cNvSpPr>
          <p:nvPr/>
        </p:nvSpPr>
        <p:spPr>
          <a:xfrm>
            <a:off x="3727309" y="5023601"/>
            <a:ext cx="1843751" cy="6716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" sz="12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FNR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" sz="12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 Accuracy &amp; Highest Recall</a:t>
            </a:r>
            <a:endParaRPr lang="en" sz="120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827;p80">
            <a:extLst>
              <a:ext uri="{FF2B5EF4-FFF2-40B4-BE49-F238E27FC236}">
                <a16:creationId xmlns:a16="http://schemas.microsoft.com/office/drawing/2014/main" id="{E6154F51-4DCC-E6FB-8CF7-30A9E54D6BE5}"/>
              </a:ext>
            </a:extLst>
          </p:cNvPr>
          <p:cNvSpPr txBox="1">
            <a:spLocks/>
          </p:cNvSpPr>
          <p:nvPr/>
        </p:nvSpPr>
        <p:spPr>
          <a:xfrm>
            <a:off x="1864426" y="5023095"/>
            <a:ext cx="1752270" cy="6716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" sz="12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Worst FNR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Montserrat SemiBold"/>
              <a:buNone/>
              <a:tabLst/>
              <a:defRPr/>
            </a:pPr>
            <a:r>
              <a:rPr lang="en" sz="12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Lowest Accuracy &amp; Lowest Recall</a:t>
            </a:r>
            <a:endParaRPr lang="en" sz="120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23">
            <a:extLst>
              <a:ext uri="{FF2B5EF4-FFF2-40B4-BE49-F238E27FC236}">
                <a16:creationId xmlns:a16="http://schemas.microsoft.com/office/drawing/2014/main" id="{E9BCF8B4-7B20-258B-DEBE-8A2A09226888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1188790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3. Enhancing Effectiveness through </a:t>
            </a:r>
            <a:r>
              <a:rPr lang="en-US" sz="2700" b="1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Passive Jobseeker Identification</a:t>
            </a:r>
            <a:endParaRPr lang="en-US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127CC394-1300-CD00-4174-F6087278368A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127095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4" y="672693"/>
            <a:ext cx="6714082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c) 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Selected Model Evaluation – random forest on 8-feature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96C63E-7E58-17A7-CA14-14C5146E7A9F}"/>
              </a:ext>
            </a:extLst>
          </p:cNvPr>
          <p:cNvSpPr txBox="1"/>
          <p:nvPr/>
        </p:nvSpPr>
        <p:spPr>
          <a:xfrm>
            <a:off x="1725603" y="3533844"/>
            <a:ext cx="358090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Stable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performance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with low standard deviation across different folds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C660EA-AC36-8CDB-BC12-C631FBE2B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r="1698"/>
          <a:stretch>
            <a:fillRect/>
          </a:stretch>
        </p:blipFill>
        <p:spPr bwMode="auto">
          <a:xfrm>
            <a:off x="1886106" y="1191667"/>
            <a:ext cx="3259901" cy="21849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0CCB5D-A26A-AC36-256A-B007C225B6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" b="1595"/>
          <a:stretch/>
        </p:blipFill>
        <p:spPr bwMode="auto">
          <a:xfrm>
            <a:off x="5275842" y="1267839"/>
            <a:ext cx="3428238" cy="2056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F4A87-8D2B-5283-2116-54FCC42E15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98"/>
          <a:stretch/>
        </p:blipFill>
        <p:spPr>
          <a:xfrm>
            <a:off x="8661876" y="1182552"/>
            <a:ext cx="3428238" cy="2365737"/>
          </a:xfrm>
          <a:prstGeom prst="rect">
            <a:avLst/>
          </a:prstGeom>
        </p:spPr>
      </p:pic>
      <p:sp>
        <p:nvSpPr>
          <p:cNvPr id="12" name="Google Shape;1827;p80">
            <a:extLst>
              <a:ext uri="{FF2B5EF4-FFF2-40B4-BE49-F238E27FC236}">
                <a16:creationId xmlns:a16="http://schemas.microsoft.com/office/drawing/2014/main" id="{B933CC59-232F-EA84-6B1A-4EC2F93189E9}"/>
              </a:ext>
            </a:extLst>
          </p:cNvPr>
          <p:cNvSpPr txBox="1">
            <a:spLocks/>
          </p:cNvSpPr>
          <p:nvPr/>
        </p:nvSpPr>
        <p:spPr>
          <a:xfrm>
            <a:off x="104070" y="3482058"/>
            <a:ext cx="1621533" cy="61544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 Insights</a:t>
            </a:r>
            <a:endParaRPr kumimoji="0" lang="en" sz="16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4" name="Google Shape;1827;p80">
            <a:extLst>
              <a:ext uri="{FF2B5EF4-FFF2-40B4-BE49-F238E27FC236}">
                <a16:creationId xmlns:a16="http://schemas.microsoft.com/office/drawing/2014/main" id="{AE1F2408-4FE1-516E-9E83-4F4B6D11FF85}"/>
              </a:ext>
            </a:extLst>
          </p:cNvPr>
          <p:cNvSpPr txBox="1">
            <a:spLocks/>
          </p:cNvSpPr>
          <p:nvPr/>
        </p:nvSpPr>
        <p:spPr>
          <a:xfrm>
            <a:off x="104070" y="4214330"/>
            <a:ext cx="1621533" cy="1820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Implication</a:t>
            </a:r>
            <a:endParaRPr kumimoji="0" lang="en" sz="16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E50D5-434E-17D7-87FF-73E959FF00AD}"/>
              </a:ext>
            </a:extLst>
          </p:cNvPr>
          <p:cNvSpPr txBox="1"/>
          <p:nvPr/>
        </p:nvSpPr>
        <p:spPr>
          <a:xfrm>
            <a:off x="5200774" y="3533844"/>
            <a:ext cx="358090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Best Performer on both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initial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and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selected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6A91F5-44E9-F2ED-EE4E-6EE77FDD163C}"/>
              </a:ext>
            </a:extLst>
          </p:cNvPr>
          <p:cNvSpPr txBox="1"/>
          <p:nvPr/>
        </p:nvSpPr>
        <p:spPr>
          <a:xfrm>
            <a:off x="8875529" y="3548289"/>
            <a:ext cx="330625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Expected to perform well on </a:t>
            </a: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unseen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data when </a:t>
            </a: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trainset size increases</a:t>
            </a:r>
            <a:r>
              <a:rPr lang="en-SG" sz="14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ea typeface="微软雅黑"/>
                <a:cs typeface="+mn-ea"/>
              </a:rPr>
              <a:t> 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  <a:latin typeface="Avenir Next LT Pro"/>
              <a:ea typeface="微软雅黑"/>
              <a:cs typeface="+mn-ea"/>
            </a:endParaRPr>
          </a:p>
        </p:txBody>
      </p:sp>
      <p:sp>
        <p:nvSpPr>
          <p:cNvPr id="17" name="Google Shape;1827;p80">
            <a:extLst>
              <a:ext uri="{FF2B5EF4-FFF2-40B4-BE49-F238E27FC236}">
                <a16:creationId xmlns:a16="http://schemas.microsoft.com/office/drawing/2014/main" id="{56A411E2-8B6A-9CD7-11C6-C2AECD234915}"/>
              </a:ext>
            </a:extLst>
          </p:cNvPr>
          <p:cNvSpPr txBox="1">
            <a:spLocks/>
          </p:cNvSpPr>
          <p:nvPr/>
        </p:nvSpPr>
        <p:spPr>
          <a:xfrm>
            <a:off x="1894522" y="4214330"/>
            <a:ext cx="3411986" cy="1820710"/>
          </a:xfrm>
          <a:prstGeom prst="rect">
            <a:avLst/>
          </a:prstGeom>
          <a:noFill/>
          <a:ln w="190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-SG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Recruiter</a:t>
            </a:r>
            <a:r>
              <a:rPr lang="en-SG" sz="16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confidentially </a:t>
            </a:r>
            <a:r>
              <a:rPr lang="en-SG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on the model’s prediction </a:t>
            </a:r>
            <a:r>
              <a:rPr lang="en-SG" sz="16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job seekers who are most likely to accept their job offers</a:t>
            </a:r>
          </a:p>
        </p:txBody>
      </p:sp>
      <p:sp>
        <p:nvSpPr>
          <p:cNvPr id="18" name="Google Shape;1827;p80">
            <a:extLst>
              <a:ext uri="{FF2B5EF4-FFF2-40B4-BE49-F238E27FC236}">
                <a16:creationId xmlns:a16="http://schemas.microsoft.com/office/drawing/2014/main" id="{68EFB2C6-6CB0-2D2A-1BD2-11E41848C286}"/>
              </a:ext>
            </a:extLst>
          </p:cNvPr>
          <p:cNvSpPr txBox="1">
            <a:spLocks/>
          </p:cNvSpPr>
          <p:nvPr/>
        </p:nvSpPr>
        <p:spPr>
          <a:xfrm>
            <a:off x="5490138" y="4214330"/>
            <a:ext cx="3291541" cy="1820710"/>
          </a:xfrm>
          <a:prstGeom prst="rect">
            <a:avLst/>
          </a:prstGeom>
          <a:noFill/>
          <a:ln w="190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-SG" sz="16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Despite </a:t>
            </a:r>
            <a:r>
              <a:rPr lang="en-SG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incomplete profile information</a:t>
            </a:r>
            <a:r>
              <a:rPr lang="en-SG" sz="16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model can robustly predict whether he/she is a potential jobseeker</a:t>
            </a:r>
          </a:p>
        </p:txBody>
      </p:sp>
      <p:sp>
        <p:nvSpPr>
          <p:cNvPr id="23" name="Google Shape;1827;p80">
            <a:extLst>
              <a:ext uri="{FF2B5EF4-FFF2-40B4-BE49-F238E27FC236}">
                <a16:creationId xmlns:a16="http://schemas.microsoft.com/office/drawing/2014/main" id="{1DC67393-7678-B90E-1861-B05238C5DD75}"/>
              </a:ext>
            </a:extLst>
          </p:cNvPr>
          <p:cNvSpPr txBox="1">
            <a:spLocks/>
          </p:cNvSpPr>
          <p:nvPr/>
        </p:nvSpPr>
        <p:spPr>
          <a:xfrm>
            <a:off x="8965309" y="4214330"/>
            <a:ext cx="3006297" cy="1820710"/>
          </a:xfrm>
          <a:prstGeom prst="rect">
            <a:avLst/>
          </a:prstGeom>
          <a:noFill/>
          <a:ln w="190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  <a:defRPr sz="11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en-SG" sz="16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gather more data, recruiters be prompted to select whether the predicted user is a </a:t>
            </a:r>
            <a:r>
              <a:rPr lang="en-SG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genuine jobseeker</a:t>
            </a:r>
            <a:r>
              <a:rPr lang="en-SG" sz="1600" b="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SG" sz="1600" ker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feedback model</a:t>
            </a:r>
            <a:endParaRPr lang="en-SG" sz="1600" b="0" ker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3">
            <a:extLst>
              <a:ext uri="{FF2B5EF4-FFF2-40B4-BE49-F238E27FC236}">
                <a16:creationId xmlns:a16="http://schemas.microsoft.com/office/drawing/2014/main" id="{F8138310-2AEE-BC20-A15A-AA6523E26AD7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1188790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3. Enhancing Effectiveness through </a:t>
            </a:r>
            <a:r>
              <a:rPr lang="en-US" sz="2700" b="1" dirty="0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Passive Jobseeker Identification</a:t>
            </a:r>
            <a:endParaRPr lang="en-US" dirty="0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0920C3F-92AA-D5A8-B232-A728A9ADC7AD}"/>
              </a:ext>
            </a:extLst>
          </p:cNvPr>
          <p:cNvSpPr txBox="1">
            <a:spLocks/>
          </p:cNvSpPr>
          <p:nvPr/>
        </p:nvSpPr>
        <p:spPr>
          <a:xfrm>
            <a:off x="9346914" y="2859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317736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18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D5DFBC5E-5429-1729-D780-8839BBE616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b="57044"/>
          <a:stretch/>
        </p:blipFill>
        <p:spPr>
          <a:xfrm>
            <a:off x="7972652" y="672693"/>
            <a:ext cx="3828166" cy="1104846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4" y="672693"/>
            <a:ext cx="698883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d) 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What user profile information should be prioritized for collection?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660BA-1B34-C160-8FED-D9142FA4E3C5}"/>
              </a:ext>
            </a:extLst>
          </p:cNvPr>
          <p:cNvSpPr/>
          <p:nvPr/>
        </p:nvSpPr>
        <p:spPr>
          <a:xfrm>
            <a:off x="8157772" y="3857887"/>
            <a:ext cx="3534584" cy="2269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B59A8-DC9C-F59B-D88A-9CD003DA39AE}"/>
              </a:ext>
            </a:extLst>
          </p:cNvPr>
          <p:cNvSpPr/>
          <p:nvPr/>
        </p:nvSpPr>
        <p:spPr>
          <a:xfrm>
            <a:off x="4336375" y="3857887"/>
            <a:ext cx="3534584" cy="2269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E36C96-D522-F581-B76B-20A90EE62379}"/>
              </a:ext>
            </a:extLst>
          </p:cNvPr>
          <p:cNvSpPr/>
          <p:nvPr/>
        </p:nvSpPr>
        <p:spPr>
          <a:xfrm>
            <a:off x="706801" y="3857887"/>
            <a:ext cx="3223460" cy="2269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B6EDF-B383-C82C-7B14-5F0FA20CE342}"/>
              </a:ext>
            </a:extLst>
          </p:cNvPr>
          <p:cNvSpPr txBox="1"/>
          <p:nvPr/>
        </p:nvSpPr>
        <p:spPr>
          <a:xfrm>
            <a:off x="1070649" y="2090222"/>
            <a:ext cx="3093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Geographical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4FAE7-DBF7-60AF-9B18-5A720C7FDF51}"/>
              </a:ext>
            </a:extLst>
          </p:cNvPr>
          <p:cNvSpPr txBox="1"/>
          <p:nvPr/>
        </p:nvSpPr>
        <p:spPr>
          <a:xfrm>
            <a:off x="4604456" y="2090323"/>
            <a:ext cx="3093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 ker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Education 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40753-3BCD-F686-7944-441D21889BA4}"/>
              </a:ext>
            </a:extLst>
          </p:cNvPr>
          <p:cNvSpPr txBox="1"/>
          <p:nvPr/>
        </p:nvSpPr>
        <p:spPr>
          <a:xfrm>
            <a:off x="8342724" y="2089076"/>
            <a:ext cx="3093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 ker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Employment History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EF597C-E2C1-9CB6-5597-5B36B5E2A6DF}"/>
              </a:ext>
            </a:extLst>
          </p:cNvPr>
          <p:cNvSpPr/>
          <p:nvPr/>
        </p:nvSpPr>
        <p:spPr>
          <a:xfrm>
            <a:off x="706801" y="2014059"/>
            <a:ext cx="399142" cy="3991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E316EA-F21A-B7D9-25F2-CA30342F631A}"/>
              </a:ext>
            </a:extLst>
          </p:cNvPr>
          <p:cNvSpPr/>
          <p:nvPr/>
        </p:nvSpPr>
        <p:spPr>
          <a:xfrm>
            <a:off x="4129525" y="2014061"/>
            <a:ext cx="399142" cy="3991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84D8B1-93C8-615B-AAEB-84965732E5F7}"/>
              </a:ext>
            </a:extLst>
          </p:cNvPr>
          <p:cNvSpPr/>
          <p:nvPr/>
        </p:nvSpPr>
        <p:spPr>
          <a:xfrm>
            <a:off x="7925720" y="2116253"/>
            <a:ext cx="399142" cy="3991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F883B4-C169-A32B-761E-6D146C87C8AF}"/>
              </a:ext>
            </a:extLst>
          </p:cNvPr>
          <p:cNvSpPr txBox="1"/>
          <p:nvPr/>
        </p:nvSpPr>
        <p:spPr>
          <a:xfrm>
            <a:off x="1050197" y="2436818"/>
            <a:ext cx="3093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sz="1600" u="sng" kern="0">
                <a:latin typeface="Arial" panose="020B0604020202020204" pitchFamily="34" charset="0"/>
                <a:cs typeface="Arial" panose="020B0604020202020204" pitchFamily="34" charset="0"/>
              </a:rPr>
              <a:t>City development index</a:t>
            </a:r>
          </a:p>
          <a:p>
            <a:pPr lvl="1"/>
            <a:r>
              <a:rPr lang="en-SG" sz="1400" i="1" ker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(Most significant predictor)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03D717-BC4E-5A01-FD2E-996B78795479}"/>
              </a:ext>
            </a:extLst>
          </p:cNvPr>
          <p:cNvSpPr txBox="1"/>
          <p:nvPr/>
        </p:nvSpPr>
        <p:spPr>
          <a:xfrm>
            <a:off x="4584004" y="2436919"/>
            <a:ext cx="309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u="sng" kern="0">
                <a:latin typeface="Arial" panose="020B0604020202020204" pitchFamily="34" charset="0"/>
                <a:cs typeface="Arial" panose="020B0604020202020204" pitchFamily="34" charset="0"/>
              </a:rPr>
              <a:t>Enrolled university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kern="0">
                <a:latin typeface="Arial" panose="020B0604020202020204" pitchFamily="34" charset="0"/>
                <a:cs typeface="Arial" panose="020B0604020202020204" pitchFamily="34" charset="0"/>
              </a:rPr>
              <a:t>Education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D2BB39-1319-77CD-A912-950E29270F4F}"/>
              </a:ext>
            </a:extLst>
          </p:cNvPr>
          <p:cNvSpPr txBox="1"/>
          <p:nvPr/>
        </p:nvSpPr>
        <p:spPr>
          <a:xfrm>
            <a:off x="8322272" y="2435672"/>
            <a:ext cx="3828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u="sng" kern="0">
                <a:latin typeface="Arial" panose="020B0604020202020204" pitchFamily="34" charset="0"/>
                <a:cs typeface="Arial" panose="020B0604020202020204" pitchFamily="34" charset="0"/>
              </a:rPr>
              <a:t>Previous work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kern="0">
                <a:latin typeface="Arial" panose="020B0604020202020204" pitchFamily="34" charset="0"/>
                <a:cs typeface="Arial" panose="020B0604020202020204" pitchFamily="34" charset="0"/>
              </a:rPr>
              <a:t>Current company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kern="0">
                <a:latin typeface="Arial" panose="020B0604020202020204" pitchFamily="34" charset="0"/>
                <a:cs typeface="Arial" panose="020B0604020202020204" pitchFamily="34" charset="0"/>
              </a:rPr>
              <a:t>Type of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kern="0">
                <a:latin typeface="Arial" panose="020B0604020202020204" pitchFamily="34" charset="0"/>
                <a:cs typeface="Arial" panose="020B0604020202020204" pitchFamily="34" charset="0"/>
              </a:rPr>
              <a:t>Hours of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kern="0">
                <a:latin typeface="Arial" panose="020B0604020202020204" pitchFamily="34" charset="0"/>
                <a:cs typeface="Arial" panose="020B0604020202020204" pitchFamily="34" charset="0"/>
              </a:rPr>
              <a:t>Time elapsed since last job change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539B0E-2EDF-56CF-4D20-838C90F4C3CC}"/>
              </a:ext>
            </a:extLst>
          </p:cNvPr>
          <p:cNvSpPr txBox="1"/>
          <p:nvPr/>
        </p:nvSpPr>
        <p:spPr>
          <a:xfrm>
            <a:off x="759468" y="3867099"/>
            <a:ext cx="314522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kern="0">
                <a:latin typeface="Arial" panose="020B0604020202020204" pitchFamily="34" charset="0"/>
                <a:cs typeface="Arial" panose="020B0604020202020204" pitchFamily="34" charset="0"/>
              </a:rPr>
              <a:t>Decision: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Incorporate a </a:t>
            </a:r>
            <a:r>
              <a:rPr lang="en-US" sz="1500" b="1" kern="0">
                <a:latin typeface="Arial" panose="020B0604020202020204" pitchFamily="34" charset="0"/>
                <a:cs typeface="Arial" panose="020B0604020202020204" pitchFamily="34" charset="0"/>
              </a:rPr>
              <a:t>dynamically updated dataset</a:t>
            </a:r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 for mapping location to development index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Remind users of </a:t>
            </a:r>
            <a:r>
              <a:rPr lang="en-US" sz="1500" b="1" kern="0">
                <a:latin typeface="Arial" panose="020B0604020202020204" pitchFamily="34" charset="0"/>
                <a:cs typeface="Arial" panose="020B0604020202020204" pitchFamily="34" charset="0"/>
              </a:rPr>
              <a:t>updating</a:t>
            </a:r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 their locations </a:t>
            </a:r>
          </a:p>
          <a:p>
            <a:endParaRPr lang="en-US" sz="1500" ker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97F6B-9D17-FDB9-9C95-D1BA94779917}"/>
              </a:ext>
            </a:extLst>
          </p:cNvPr>
          <p:cNvSpPr txBox="1"/>
          <p:nvPr/>
        </p:nvSpPr>
        <p:spPr>
          <a:xfrm>
            <a:off x="4361941" y="3867099"/>
            <a:ext cx="3425504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kern="0">
                <a:latin typeface="Arial" panose="020B0604020202020204" pitchFamily="34" charset="0"/>
                <a:cs typeface="Arial" panose="020B0604020202020204" pitchFamily="34" charset="0"/>
              </a:rPr>
              <a:t>Decision: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Ensure the </a:t>
            </a:r>
            <a:r>
              <a:rPr lang="en-US" sz="1500" b="1" kern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 of users' educational profiles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kern="0"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 overlapping timeline &amp; </a:t>
            </a:r>
            <a:r>
              <a:rPr lang="en-SG" sz="1500" kern="0">
                <a:latin typeface="Arial" panose="020B0604020202020204" pitchFamily="34" charset="0"/>
                <a:cs typeface="Arial" panose="020B0604020202020204" pitchFamily="34" charset="0"/>
              </a:rPr>
              <a:t>mismatched information.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Provide supporting educational documentation if necessary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049541-1CBC-8ACA-3952-F86E7733AE59}"/>
              </a:ext>
            </a:extLst>
          </p:cNvPr>
          <p:cNvSpPr txBox="1"/>
          <p:nvPr/>
        </p:nvSpPr>
        <p:spPr>
          <a:xfrm>
            <a:off x="8266852" y="3867099"/>
            <a:ext cx="33155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kern="0">
                <a:latin typeface="Arial" panose="020B0604020202020204" pitchFamily="34" charset="0"/>
                <a:cs typeface="Arial" panose="020B0604020202020204" pitchFamily="34" charset="0"/>
              </a:rPr>
              <a:t>Decision: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kern="0">
                <a:latin typeface="Arial" panose="020B0604020202020204" pitchFamily="34" charset="0"/>
                <a:cs typeface="Arial" panose="020B0604020202020204" pitchFamily="34" charset="0"/>
              </a:rPr>
              <a:t>Verify</a:t>
            </a:r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 job experiences through company email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kern="0"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 for suspicious activity or inconsistencies in employment history</a:t>
            </a:r>
          </a:p>
        </p:txBody>
      </p:sp>
      <p:sp>
        <p:nvSpPr>
          <p:cNvPr id="2" name="Title 23">
            <a:extLst>
              <a:ext uri="{FF2B5EF4-FFF2-40B4-BE49-F238E27FC236}">
                <a16:creationId xmlns:a16="http://schemas.microsoft.com/office/drawing/2014/main" id="{5210D0B4-F781-1BE7-6914-617464C8C109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1188790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3. Enhancing Effectiveness through </a:t>
            </a:r>
            <a:r>
              <a:rPr lang="en-US" sz="2700" b="1" dirty="0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Passive Jobseeker Identification</a:t>
            </a:r>
            <a:endParaRPr lang="en-US" dirty="0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336100DB-2849-7DCC-3DFD-B48561E999B2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2249924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4" y="672693"/>
            <a:ext cx="236340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e) 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Prediction Example</a:t>
            </a:r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31E9DF3A-2EA4-F0BB-18C2-DA78E77AA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17498"/>
              </p:ext>
            </p:extLst>
          </p:nvPr>
        </p:nvGraphicFramePr>
        <p:xfrm>
          <a:off x="313908" y="3013918"/>
          <a:ext cx="11680818" cy="287535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156800">
                  <a:extLst>
                    <a:ext uri="{9D8B030D-6E8A-4147-A177-3AD203B41FA5}">
                      <a16:colId xmlns:a16="http://schemas.microsoft.com/office/drawing/2014/main" val="4145640882"/>
                    </a:ext>
                  </a:extLst>
                </a:gridCol>
                <a:gridCol w="3209078">
                  <a:extLst>
                    <a:ext uri="{9D8B030D-6E8A-4147-A177-3AD203B41FA5}">
                      <a16:colId xmlns:a16="http://schemas.microsoft.com/office/drawing/2014/main" val="218291175"/>
                    </a:ext>
                  </a:extLst>
                </a:gridCol>
                <a:gridCol w="352078">
                  <a:extLst>
                    <a:ext uri="{9D8B030D-6E8A-4147-A177-3AD203B41FA5}">
                      <a16:colId xmlns:a16="http://schemas.microsoft.com/office/drawing/2014/main" val="3776810294"/>
                    </a:ext>
                  </a:extLst>
                </a:gridCol>
                <a:gridCol w="3580327">
                  <a:extLst>
                    <a:ext uri="{9D8B030D-6E8A-4147-A177-3AD203B41FA5}">
                      <a16:colId xmlns:a16="http://schemas.microsoft.com/office/drawing/2014/main" val="1542588776"/>
                    </a:ext>
                  </a:extLst>
                </a:gridCol>
                <a:gridCol w="1382535">
                  <a:extLst>
                    <a:ext uri="{9D8B030D-6E8A-4147-A177-3AD203B41FA5}">
                      <a16:colId xmlns:a16="http://schemas.microsoft.com/office/drawing/2014/main" val="59560148"/>
                    </a:ext>
                  </a:extLst>
                </a:gridCol>
              </a:tblGrid>
              <a:tr h="249152">
                <a:tc>
                  <a:txBody>
                    <a:bodyPr/>
                    <a:lstStyle/>
                    <a:p>
                      <a:endParaRPr lang="en-SG" sz="1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Background Information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Background Information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91945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Enrolled university type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Full-time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Part time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80502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4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Education level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Graduate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Graduate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916458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4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Previous work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 years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19 years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448049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4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Current company size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500-999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5000-9999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195934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4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Type of company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Private Limited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Private Limited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315678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4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Hours of training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300562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4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Time elapsed since last job change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 year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&gt; 4 years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850799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400" b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Jobseeker Score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98% </a:t>
                      </a:r>
                      <a:r>
                        <a:rPr lang="en-SG" sz="14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(Recommended to Recruiter)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4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54% </a:t>
                      </a:r>
                      <a:r>
                        <a:rPr lang="en-SG" sz="12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(In the rec list, but not in the front page)</a:t>
                      </a:r>
                      <a:endParaRPr lang="en-SG" sz="1400" b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69608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E7E62205-59CF-D74E-4A77-60A991E79A83}"/>
              </a:ext>
            </a:extLst>
          </p:cNvPr>
          <p:cNvGrpSpPr/>
          <p:nvPr/>
        </p:nvGrpSpPr>
        <p:grpSpPr>
          <a:xfrm>
            <a:off x="3416606" y="999623"/>
            <a:ext cx="3275279" cy="1901147"/>
            <a:chOff x="496215" y="628848"/>
            <a:chExt cx="3600000" cy="2089632"/>
          </a:xfrm>
        </p:grpSpPr>
        <p:sp>
          <p:nvSpPr>
            <p:cNvPr id="33" name="Rectangle: Rounded Corners 15">
              <a:extLst>
                <a:ext uri="{FF2B5EF4-FFF2-40B4-BE49-F238E27FC236}">
                  <a16:creationId xmlns:a16="http://schemas.microsoft.com/office/drawing/2014/main" id="{523D8FD7-22F9-B60E-FD69-14A6E8A25DF6}"/>
                </a:ext>
              </a:extLst>
            </p:cNvPr>
            <p:cNvSpPr/>
            <p:nvPr/>
          </p:nvSpPr>
          <p:spPr>
            <a:xfrm>
              <a:off x="496215" y="1638480"/>
              <a:ext cx="3600000" cy="108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1600" b="1">
                  <a:latin typeface="Helvetica" panose="020B0604020202020204" pitchFamily="34" charset="0"/>
                  <a:cs typeface="Helvetica" panose="020B0604020202020204" pitchFamily="34" charset="0"/>
                </a:rPr>
                <a:t>Profile 1</a:t>
              </a:r>
            </a:p>
            <a:p>
              <a:r>
                <a:rPr lang="en-SG" sz="1600">
                  <a:latin typeface="Helvetica" panose="020B0604020202020204" pitchFamily="34" charset="0"/>
                  <a:cs typeface="Helvetica" panose="020B0604020202020204" pitchFamily="34" charset="0"/>
                </a:rPr>
                <a:t>Gender: Male</a:t>
              </a:r>
            </a:p>
            <a:p>
              <a:r>
                <a:rPr lang="en-SG" sz="1600">
                  <a:latin typeface="Helvetica" panose="020B0604020202020204" pitchFamily="34" charset="0"/>
                  <a:cs typeface="Helvetica" panose="020B0604020202020204" pitchFamily="34" charset="0"/>
                </a:rPr>
                <a:t>Location: New York City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13C494-FEF9-A774-BB1C-19D10A9B1BCD}"/>
                </a:ext>
              </a:extLst>
            </p:cNvPr>
            <p:cNvGrpSpPr/>
            <p:nvPr/>
          </p:nvGrpSpPr>
          <p:grpSpPr>
            <a:xfrm>
              <a:off x="1632023" y="628848"/>
              <a:ext cx="1328383" cy="1328383"/>
              <a:chOff x="1632023" y="628848"/>
              <a:chExt cx="1328383" cy="1328383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E2FA150-0E79-3ADC-37A9-621F99C763E7}"/>
                  </a:ext>
                </a:extLst>
              </p:cNvPr>
              <p:cNvSpPr/>
              <p:nvPr/>
            </p:nvSpPr>
            <p:spPr>
              <a:xfrm>
                <a:off x="1756215" y="753040"/>
                <a:ext cx="1080000" cy="10800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pic>
            <p:nvPicPr>
              <p:cNvPr id="36" name="Picture 2" descr="Man Face Profile Vector Art, Icons, and Graphics for Free Download">
                <a:extLst>
                  <a:ext uri="{FF2B5EF4-FFF2-40B4-BE49-F238E27FC236}">
                    <a16:creationId xmlns:a16="http://schemas.microsoft.com/office/drawing/2014/main" id="{2EFEB347-8BBF-B358-FD62-4709941FA9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023" y="628848"/>
                <a:ext cx="1328383" cy="1328383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B90EF8-6FD5-B916-47D9-869D2332002C}"/>
              </a:ext>
            </a:extLst>
          </p:cNvPr>
          <p:cNvGrpSpPr/>
          <p:nvPr/>
        </p:nvGrpSpPr>
        <p:grpSpPr>
          <a:xfrm>
            <a:off x="7019498" y="959779"/>
            <a:ext cx="3489083" cy="1951138"/>
            <a:chOff x="7313575" y="644356"/>
            <a:chExt cx="3600000" cy="2013162"/>
          </a:xfrm>
        </p:grpSpPr>
        <p:sp>
          <p:nvSpPr>
            <p:cNvPr id="38" name="Rectangle: Rounded Corners 20">
              <a:extLst>
                <a:ext uri="{FF2B5EF4-FFF2-40B4-BE49-F238E27FC236}">
                  <a16:creationId xmlns:a16="http://schemas.microsoft.com/office/drawing/2014/main" id="{2D33A9F4-51AA-0AE6-2139-9A07B88D14E7}"/>
                </a:ext>
              </a:extLst>
            </p:cNvPr>
            <p:cNvSpPr/>
            <p:nvPr/>
          </p:nvSpPr>
          <p:spPr>
            <a:xfrm>
              <a:off x="7313575" y="1577519"/>
              <a:ext cx="3600000" cy="107999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1600" b="1">
                  <a:latin typeface="Helvetica" panose="020B0604020202020204" pitchFamily="34" charset="0"/>
                  <a:cs typeface="Helvetica" panose="020B0604020202020204" pitchFamily="34" charset="0"/>
                </a:rPr>
                <a:t>Profile 2</a:t>
              </a:r>
            </a:p>
            <a:p>
              <a:r>
                <a:rPr lang="en-SG" sz="1600">
                  <a:latin typeface="Helvetica" panose="020B0604020202020204" pitchFamily="34" charset="0"/>
                  <a:cs typeface="Helvetica" panose="020B0604020202020204" pitchFamily="34" charset="0"/>
                </a:rPr>
                <a:t>Gender: Female</a:t>
              </a:r>
            </a:p>
            <a:p>
              <a:r>
                <a:rPr lang="en-SG" sz="1600">
                  <a:latin typeface="Helvetica" panose="020B0604020202020204" pitchFamily="34" charset="0"/>
                  <a:cs typeface="Helvetica" panose="020B0604020202020204" pitchFamily="34" charset="0"/>
                </a:rPr>
                <a:t>Location: </a:t>
              </a:r>
              <a:r>
                <a:rPr lang="en-SG" sz="1600">
                  <a:latin typeface="Helvetica" panose="020B0604020202020204" pitchFamily="34" charset="0"/>
                </a:rPr>
                <a:t>Portland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B957CA-24B6-CBC2-FBD0-694D6F920357}"/>
                </a:ext>
              </a:extLst>
            </p:cNvPr>
            <p:cNvGrpSpPr/>
            <p:nvPr/>
          </p:nvGrpSpPr>
          <p:grpSpPr>
            <a:xfrm>
              <a:off x="8449384" y="644356"/>
              <a:ext cx="1328384" cy="1322480"/>
              <a:chOff x="8449384" y="644356"/>
              <a:chExt cx="1328384" cy="132248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643318A-3571-61B8-D41F-49D0FBEB989E}"/>
                  </a:ext>
                </a:extLst>
              </p:cNvPr>
              <p:cNvSpPr/>
              <p:nvPr/>
            </p:nvSpPr>
            <p:spPr>
              <a:xfrm>
                <a:off x="8573575" y="692080"/>
                <a:ext cx="1080000" cy="108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pic>
            <p:nvPicPr>
              <p:cNvPr id="41" name="Picture 6" descr="beautiful latin woman avatar character icon 1993889 Vector Art at Vecteezy">
                <a:extLst>
                  <a:ext uri="{FF2B5EF4-FFF2-40B4-BE49-F238E27FC236}">
                    <a16:creationId xmlns:a16="http://schemas.microsoft.com/office/drawing/2014/main" id="{783E50C4-8651-D6BF-A206-C91F4CA482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49384" y="644356"/>
                <a:ext cx="1328384" cy="1322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8" name="Title 23">
            <a:extLst>
              <a:ext uri="{FF2B5EF4-FFF2-40B4-BE49-F238E27FC236}">
                <a16:creationId xmlns:a16="http://schemas.microsoft.com/office/drawing/2014/main" id="{4C827498-7710-FFDB-9E2F-F1CDAAF05124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1188790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3. Enhancing Effectiveness through </a:t>
            </a:r>
            <a:r>
              <a:rPr lang="en-US" sz="2700" b="1" dirty="0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Passive Jobseeker Identification</a:t>
            </a:r>
            <a:endParaRPr lang="en-US" dirty="0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sp>
        <p:nvSpPr>
          <p:cNvPr id="50" name="Slide Number Placeholder 1">
            <a:extLst>
              <a:ext uri="{FF2B5EF4-FFF2-40B4-BE49-F238E27FC236}">
                <a16:creationId xmlns:a16="http://schemas.microsoft.com/office/drawing/2014/main" id="{64BF72C8-07E4-FAAD-9279-37CC418D8357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2113069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0D25FFE6-2468-8C60-2341-FDB4524ED464}"/>
              </a:ext>
            </a:extLst>
          </p:cNvPr>
          <p:cNvSpPr txBox="1"/>
          <p:nvPr/>
        </p:nvSpPr>
        <p:spPr>
          <a:xfrm>
            <a:off x="450444" y="672693"/>
            <a:ext cx="236340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e) 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Prediction Example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E62205-59CF-D74E-4A77-60A991E79A83}"/>
              </a:ext>
            </a:extLst>
          </p:cNvPr>
          <p:cNvGrpSpPr/>
          <p:nvPr/>
        </p:nvGrpSpPr>
        <p:grpSpPr>
          <a:xfrm>
            <a:off x="2977647" y="1048203"/>
            <a:ext cx="3091501" cy="1794471"/>
            <a:chOff x="496215" y="628848"/>
            <a:chExt cx="3600000" cy="2089632"/>
          </a:xfrm>
        </p:grpSpPr>
        <p:sp>
          <p:nvSpPr>
            <p:cNvPr id="33" name="Rectangle: Rounded Corners 15">
              <a:extLst>
                <a:ext uri="{FF2B5EF4-FFF2-40B4-BE49-F238E27FC236}">
                  <a16:creationId xmlns:a16="http://schemas.microsoft.com/office/drawing/2014/main" id="{523D8FD7-22F9-B60E-FD69-14A6E8A25DF6}"/>
                </a:ext>
              </a:extLst>
            </p:cNvPr>
            <p:cNvSpPr/>
            <p:nvPr/>
          </p:nvSpPr>
          <p:spPr>
            <a:xfrm>
              <a:off x="496215" y="1638480"/>
              <a:ext cx="3600000" cy="108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1600">
                  <a:latin typeface="Helvetica" panose="020B0604020202020204" pitchFamily="34" charset="0"/>
                  <a:cs typeface="Helvetica" panose="020B0604020202020204" pitchFamily="34" charset="0"/>
                </a:rPr>
                <a:t>Gender: Male</a:t>
              </a:r>
            </a:p>
            <a:p>
              <a:r>
                <a:rPr lang="en-SG" sz="1600">
                  <a:latin typeface="Helvetica" panose="020B0604020202020204" pitchFamily="34" charset="0"/>
                  <a:cs typeface="Helvetica" panose="020B0604020202020204" pitchFamily="34" charset="0"/>
                </a:rPr>
                <a:t>Location: New York City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13C494-FEF9-A774-BB1C-19D10A9B1BCD}"/>
                </a:ext>
              </a:extLst>
            </p:cNvPr>
            <p:cNvGrpSpPr/>
            <p:nvPr/>
          </p:nvGrpSpPr>
          <p:grpSpPr>
            <a:xfrm>
              <a:off x="1632023" y="628848"/>
              <a:ext cx="1328383" cy="1328383"/>
              <a:chOff x="1632023" y="628848"/>
              <a:chExt cx="1328383" cy="1328383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E2FA150-0E79-3ADC-37A9-621F99C763E7}"/>
                  </a:ext>
                </a:extLst>
              </p:cNvPr>
              <p:cNvSpPr/>
              <p:nvPr/>
            </p:nvSpPr>
            <p:spPr>
              <a:xfrm>
                <a:off x="1756215" y="753040"/>
                <a:ext cx="1080000" cy="10800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pic>
            <p:nvPicPr>
              <p:cNvPr id="36" name="Picture 2" descr="Man Face Profile Vector Art, Icons, and Graphics for Free Download">
                <a:extLst>
                  <a:ext uri="{FF2B5EF4-FFF2-40B4-BE49-F238E27FC236}">
                    <a16:creationId xmlns:a16="http://schemas.microsoft.com/office/drawing/2014/main" id="{2EFEB347-8BBF-B358-FD62-4709941FA9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023" y="628848"/>
                <a:ext cx="1328383" cy="1328383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38F16B0-5035-1EA4-2F29-CEAE80B2A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84516"/>
              </p:ext>
            </p:extLst>
          </p:nvPr>
        </p:nvGraphicFramePr>
        <p:xfrm>
          <a:off x="450444" y="2928195"/>
          <a:ext cx="7529027" cy="307219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682859">
                  <a:extLst>
                    <a:ext uri="{9D8B030D-6E8A-4147-A177-3AD203B41FA5}">
                      <a16:colId xmlns:a16="http://schemas.microsoft.com/office/drawing/2014/main" val="4145640882"/>
                    </a:ext>
                  </a:extLst>
                </a:gridCol>
                <a:gridCol w="2828089">
                  <a:extLst>
                    <a:ext uri="{9D8B030D-6E8A-4147-A177-3AD203B41FA5}">
                      <a16:colId xmlns:a16="http://schemas.microsoft.com/office/drawing/2014/main" val="218291175"/>
                    </a:ext>
                  </a:extLst>
                </a:gridCol>
                <a:gridCol w="733077">
                  <a:extLst>
                    <a:ext uri="{9D8B030D-6E8A-4147-A177-3AD203B41FA5}">
                      <a16:colId xmlns:a16="http://schemas.microsoft.com/office/drawing/2014/main" val="3776810294"/>
                    </a:ext>
                  </a:extLst>
                </a:gridCol>
                <a:gridCol w="1285002">
                  <a:extLst>
                    <a:ext uri="{9D8B030D-6E8A-4147-A177-3AD203B41FA5}">
                      <a16:colId xmlns:a16="http://schemas.microsoft.com/office/drawing/2014/main" val="59560148"/>
                    </a:ext>
                  </a:extLst>
                </a:gridCol>
              </a:tblGrid>
              <a:tr h="249152">
                <a:tc>
                  <a:txBody>
                    <a:bodyPr/>
                    <a:lstStyle/>
                    <a:p>
                      <a:endParaRPr lang="en-SG" sz="1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Background Information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91945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Enrolled university type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Full-time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80502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2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Education level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Graduate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916458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2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Previous work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 years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448049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2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Current company size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500-999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195934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2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Type of company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Private Limited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315678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2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Hours of training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300562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200" b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Time elapsed since last job change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 year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850799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r>
                        <a:rPr lang="en-SG" sz="1400" b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Jobseeker Score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98% </a:t>
                      </a:r>
                      <a:r>
                        <a:rPr lang="en-SG" sz="14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(Recommended to Recruiter)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400" b="1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4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696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B3A9D0-4470-528D-B914-A46C3D259C9D}"/>
              </a:ext>
            </a:extLst>
          </p:cNvPr>
          <p:cNvSpPr txBox="1"/>
          <p:nvPr/>
        </p:nvSpPr>
        <p:spPr>
          <a:xfrm>
            <a:off x="7048788" y="1104248"/>
            <a:ext cx="309150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>
                <a:latin typeface="Avenir Next LT Pro" panose="020B0504020202020204" pitchFamily="34" charset="77"/>
              </a:rPr>
              <a:t>Recommendation Priority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latin typeface="Avenir Next LT Pro" panose="020B0504020202020204" pitchFamily="34" charset="77"/>
              </a:rPr>
              <a:t>Recommend profiles for recruiters with prediction probability </a:t>
            </a:r>
            <a:r>
              <a:rPr lang="en-GB" sz="1400" b="1">
                <a:solidFill>
                  <a:srgbClr val="C00000"/>
                </a:solidFill>
                <a:latin typeface="Avenir Next LT Pro" panose="020B0504020202020204" pitchFamily="34" charset="77"/>
              </a:rPr>
              <a:t>&gt;0.95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latin typeface="Avenir Next LT Pro" panose="020B0504020202020204" pitchFamily="34" charset="77"/>
              </a:rPr>
              <a:t>Sort recommendation by </a:t>
            </a:r>
            <a:r>
              <a:rPr lang="en-GB" sz="1400">
                <a:solidFill>
                  <a:srgbClr val="C00000"/>
                </a:solidFill>
                <a:latin typeface="Avenir Next LT Pro" panose="020B0504020202020204" pitchFamily="34" charset="77"/>
              </a:rPr>
              <a:t>probability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A2985-3B54-7A3E-3BF3-E02CB2AECF71}"/>
              </a:ext>
            </a:extLst>
          </p:cNvPr>
          <p:cNvSpPr/>
          <p:nvPr/>
        </p:nvSpPr>
        <p:spPr>
          <a:xfrm>
            <a:off x="6390164" y="1088800"/>
            <a:ext cx="555387" cy="55093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1</a:t>
            </a:r>
            <a:endParaRPr kumimoji="0" lang="id-ID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6A6908-E50A-B66E-918C-C877D71BFBAB}"/>
              </a:ext>
            </a:extLst>
          </p:cNvPr>
          <p:cNvSpPr/>
          <p:nvPr/>
        </p:nvSpPr>
        <p:spPr>
          <a:xfrm>
            <a:off x="6398977" y="3115400"/>
            <a:ext cx="555387" cy="5509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020FBB-4A37-F916-49D6-40C883A197A4}"/>
              </a:ext>
            </a:extLst>
          </p:cNvPr>
          <p:cNvSpPr/>
          <p:nvPr/>
        </p:nvSpPr>
        <p:spPr>
          <a:xfrm>
            <a:off x="6455740" y="4831159"/>
            <a:ext cx="555387" cy="5509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>
                <a:solidFill>
                  <a:schemeClr val="bg1"/>
                </a:solidFill>
                <a:latin typeface="Arial"/>
                <a:ea typeface="微软雅黑"/>
                <a:cs typeface="+mn-ea"/>
                <a:sym typeface="+mn-lt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A5CD5-2349-B8D5-9163-1C2C81552221}"/>
              </a:ext>
            </a:extLst>
          </p:cNvPr>
          <p:cNvSpPr txBox="1"/>
          <p:nvPr/>
        </p:nvSpPr>
        <p:spPr>
          <a:xfrm>
            <a:off x="7070584" y="3117972"/>
            <a:ext cx="4064262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Reveal Details for Recruiter</a:t>
            </a:r>
          </a:p>
          <a:p>
            <a:pPr marL="285750" indent="-285750">
              <a:buFontTx/>
              <a:buChar char="-"/>
            </a:pPr>
            <a:r>
              <a:rPr lang="en-SG" sz="1400" dirty="0">
                <a:latin typeface="Avenir Next LT Pro" panose="020B0504020202020204" pitchFamily="34" charset="77"/>
              </a:rPr>
              <a:t>To </a:t>
            </a:r>
            <a:r>
              <a:rPr lang="en-SG" sz="1400" dirty="0">
                <a:solidFill>
                  <a:srgbClr val="C00000"/>
                </a:solidFill>
                <a:latin typeface="Avenir Next LT Pro" panose="020B0504020202020204" pitchFamily="34" charset="77"/>
              </a:rPr>
              <a:t>make informed decision </a:t>
            </a:r>
            <a:r>
              <a:rPr lang="en-SG" sz="1400" dirty="0">
                <a:latin typeface="Avenir Next LT Pro" panose="020B0504020202020204" pitchFamily="34" charset="77"/>
              </a:rPr>
              <a:t>combined with recruiter’s experience </a:t>
            </a:r>
          </a:p>
          <a:p>
            <a:pPr marL="285750" indent="-285750">
              <a:buFontTx/>
              <a:buChar char="-"/>
            </a:pPr>
            <a:r>
              <a:rPr lang="en-SG" sz="1400" dirty="0">
                <a:latin typeface="Avenir Next LT Pro" panose="020B0504020202020204" pitchFamily="34" charset="77"/>
              </a:rPr>
              <a:t>Tailored offer: an experienced individual who has recently started a new job and may be </a:t>
            </a:r>
            <a:r>
              <a:rPr lang="en-SG" sz="1400" dirty="0">
                <a:solidFill>
                  <a:srgbClr val="C00000"/>
                </a:solidFill>
                <a:latin typeface="Avenir Next LT Pro" panose="020B0504020202020204" pitchFamily="34" charset="77"/>
              </a:rPr>
              <a:t>seeking improved compensation packages</a:t>
            </a:r>
            <a:endParaRPr lang="en-GB" sz="1400" dirty="0">
              <a:solidFill>
                <a:srgbClr val="C00000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99202-5A1D-607D-C0E1-056E70E2CD54}"/>
              </a:ext>
            </a:extLst>
          </p:cNvPr>
          <p:cNvSpPr txBox="1"/>
          <p:nvPr/>
        </p:nvSpPr>
        <p:spPr>
          <a:xfrm>
            <a:off x="7070584" y="4846294"/>
            <a:ext cx="455535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venir Next LT Pro" panose="020B0504020202020204" pitchFamily="34" charset="77"/>
              </a:rPr>
              <a:t>Collect feedback from recruiter to verify prediction result</a:t>
            </a:r>
          </a:p>
          <a:p>
            <a:pPr marL="285750" indent="-285750">
              <a:buFontTx/>
              <a:buChar char="-"/>
            </a:pPr>
            <a:r>
              <a:rPr lang="en-GB" sz="1400">
                <a:latin typeface="Avenir Next LT Pro" panose="020B0504020202020204" pitchFamily="34" charset="77"/>
              </a:rPr>
              <a:t>“May I have more details about this position” -&gt; genuine jobseeker</a:t>
            </a:r>
          </a:p>
          <a:p>
            <a:pPr marL="285750" indent="-285750">
              <a:buFontTx/>
              <a:buChar char="-"/>
            </a:pPr>
            <a:r>
              <a:rPr lang="en-GB" sz="1400">
                <a:latin typeface="Avenir Next LT Pro" panose="020B0504020202020204" pitchFamily="34" charset="77"/>
              </a:rPr>
              <a:t>No / Negative response -&gt; wrongly prediction</a:t>
            </a:r>
          </a:p>
          <a:p>
            <a:pPr marL="285750" indent="-285750">
              <a:buFontTx/>
              <a:buChar char="-"/>
            </a:pPr>
            <a:r>
              <a:rPr lang="en-GB" sz="1400">
                <a:solidFill>
                  <a:srgbClr val="C00000"/>
                </a:solidFill>
                <a:latin typeface="Avenir Next LT Pro" panose="020B0504020202020204" pitchFamily="34" charset="77"/>
              </a:rPr>
              <a:t>Feedback to model for enhancements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968E7B-5D60-D646-B9F4-5C8915619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760" y="697494"/>
            <a:ext cx="2203790" cy="2628423"/>
          </a:xfrm>
          <a:prstGeom prst="rect">
            <a:avLst/>
          </a:prstGeom>
        </p:spPr>
      </p:pic>
      <p:sp>
        <p:nvSpPr>
          <p:cNvPr id="12" name="Title 23">
            <a:extLst>
              <a:ext uri="{FF2B5EF4-FFF2-40B4-BE49-F238E27FC236}">
                <a16:creationId xmlns:a16="http://schemas.microsoft.com/office/drawing/2014/main" id="{C42B8F22-1E22-DCBB-B363-1C1F51249D98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1188790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3. Enhancing Effectiveness through </a:t>
            </a:r>
            <a:r>
              <a:rPr lang="en-US" sz="2700" b="1" dirty="0">
                <a:solidFill>
                  <a:schemeClr val="accent3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Passive Jobseeker Identification</a:t>
            </a:r>
            <a:endParaRPr lang="en-US" dirty="0">
              <a:solidFill>
                <a:schemeClr val="accent3">
                  <a:lumMod val="75000"/>
                </a:schemeClr>
              </a:solidFill>
              <a:ea typeface="+mn-ea"/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78A8202-DE80-D359-41FA-AF5348B34526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3112200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>
            <a:extLst>
              <a:ext uri="{FF2B5EF4-FFF2-40B4-BE49-F238E27FC236}">
                <a16:creationId xmlns:a16="http://schemas.microsoft.com/office/drawing/2014/main" id="{F78FA94C-BF66-0F2C-A05F-6761F43F0121}"/>
              </a:ext>
            </a:extLst>
          </p:cNvPr>
          <p:cNvSpPr txBox="1">
            <a:spLocks/>
          </p:cNvSpPr>
          <p:nvPr/>
        </p:nvSpPr>
        <p:spPr>
          <a:xfrm>
            <a:off x="391182" y="209835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Business Implementation </a:t>
            </a:r>
            <a:endParaRPr lang="en-US">
              <a:ea typeface="+mn-ea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30588F5-FA46-4C8D-7ADE-A0D441891056}"/>
              </a:ext>
            </a:extLst>
          </p:cNvPr>
          <p:cNvSpPr txBox="1"/>
          <p:nvPr/>
        </p:nvSpPr>
        <p:spPr>
          <a:xfrm>
            <a:off x="450444" y="599956"/>
            <a:ext cx="8821069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How will IntelliLink achieve the goals outlined in LinkedIn's Opportunity Statement?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85E72D9-304C-10D3-05CB-C6CC0287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" y="990077"/>
            <a:ext cx="9542684" cy="535876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7" name="Slide Number Placeholder 1">
            <a:extLst>
              <a:ext uri="{FF2B5EF4-FFF2-40B4-BE49-F238E27FC236}">
                <a16:creationId xmlns:a16="http://schemas.microsoft.com/office/drawing/2014/main" id="{6B12CFDD-A3D3-813C-30D8-3234E4B9B280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19124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3">
            <a:extLst>
              <a:ext uri="{FF2B5EF4-FFF2-40B4-BE49-F238E27FC236}">
                <a16:creationId xmlns:a16="http://schemas.microsoft.com/office/drawing/2014/main" id="{B2A32D33-DA89-9CBA-7642-409E9EDA7CDE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Business Problem</a:t>
            </a:r>
            <a:endParaRPr lang="en-US">
              <a:ea typeface="+mn-ea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EBD5C0D6-D0F3-123A-C39F-ABF2F2317B28}"/>
              </a:ext>
            </a:extLst>
          </p:cNvPr>
          <p:cNvSpPr txBox="1"/>
          <p:nvPr/>
        </p:nvSpPr>
        <p:spPr>
          <a:xfrm>
            <a:off x="450444" y="672693"/>
            <a:ext cx="3846309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LinkedIn’s Position in Current Market</a:t>
            </a:r>
            <a:endParaRPr lang="en-US"/>
          </a:p>
        </p:txBody>
      </p:sp>
      <p:grpSp>
        <p:nvGrpSpPr>
          <p:cNvPr id="2" name="Grpup 9">
            <a:extLst>
              <a:ext uri="{FF2B5EF4-FFF2-40B4-BE49-F238E27FC236}">
                <a16:creationId xmlns:a16="http://schemas.microsoft.com/office/drawing/2014/main" id="{77F2C9A2-3DFC-F5B2-B674-ADDAF4276141}"/>
              </a:ext>
            </a:extLst>
          </p:cNvPr>
          <p:cNvGrpSpPr/>
          <p:nvPr/>
        </p:nvGrpSpPr>
        <p:grpSpPr>
          <a:xfrm>
            <a:off x="559789" y="1371391"/>
            <a:ext cx="5423372" cy="2340173"/>
            <a:chOff x="13568766" y="2880447"/>
            <a:chExt cx="5423372" cy="23401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369419-542C-E3CD-77DA-8DE9C7324F75}"/>
                </a:ext>
              </a:extLst>
            </p:cNvPr>
            <p:cNvSpPr txBox="1"/>
            <p:nvPr/>
          </p:nvSpPr>
          <p:spPr>
            <a:xfrm>
              <a:off x="15093351" y="3389349"/>
              <a:ext cx="3898787" cy="183127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Arial"/>
                <a:buChar char="•"/>
              </a:pPr>
              <a:r>
                <a:rPr lang="en-US" sz="1400">
                  <a:latin typeface="Avenir Next LT Pro"/>
                  <a:ea typeface="+mn-lt"/>
                  <a:cs typeface="+mn-lt"/>
                </a:rPr>
                <a:t>Many layoffs in the job market </a:t>
              </a:r>
            </a:p>
            <a:p>
              <a:pPr marL="285750" indent="-285750">
                <a:spcAft>
                  <a:spcPts val="600"/>
                </a:spcAft>
                <a:buFont typeface="Arial"/>
                <a:buChar char="•"/>
              </a:pPr>
              <a:r>
                <a:rPr lang="en-US" sz="1400">
                  <a:latin typeface="Avenir Next LT Pro"/>
                  <a:cs typeface="Calibri"/>
                </a:rPr>
                <a:t>Increase in the number of job seekers &amp; job vacancies</a:t>
              </a:r>
            </a:p>
            <a:p>
              <a:pPr marL="285750" indent="-285750">
                <a:spcAft>
                  <a:spcPts val="600"/>
                </a:spcAft>
                <a:buFont typeface="Arial"/>
                <a:buChar char="•"/>
              </a:pPr>
              <a:r>
                <a:rPr lang="en-US" sz="1400">
                  <a:latin typeface="Avenir Next LT Pro"/>
                  <a:cs typeface="Calibri"/>
                </a:rPr>
                <a:t>Job seekers struggle to match their skills with changing job requirements</a:t>
              </a:r>
            </a:p>
            <a:p>
              <a:pPr marL="285750" indent="-285750">
                <a:spcAft>
                  <a:spcPts val="600"/>
                </a:spcAft>
                <a:buFont typeface="Arial"/>
                <a:buChar char="•"/>
              </a:pPr>
              <a:r>
                <a:rPr lang="en-US" sz="1400">
                  <a:latin typeface="Avenir Next LT Pro"/>
                  <a:cs typeface="Calibri"/>
                </a:rPr>
                <a:t>Golden opportunity for LinkedIn to address the gap &amp; boost its business</a:t>
              </a:r>
            </a:p>
          </p:txBody>
        </p:sp>
        <p:grpSp>
          <p:nvGrpSpPr>
            <p:cNvPr id="4" name="组合 5">
              <a:extLst>
                <a:ext uri="{FF2B5EF4-FFF2-40B4-BE49-F238E27FC236}">
                  <a16:creationId xmlns:a16="http://schemas.microsoft.com/office/drawing/2014/main" id="{4554EDA4-06B1-18BB-0E4E-66988D73E3E8}"/>
                </a:ext>
              </a:extLst>
            </p:cNvPr>
            <p:cNvGrpSpPr/>
            <p:nvPr/>
          </p:nvGrpSpPr>
          <p:grpSpPr>
            <a:xfrm>
              <a:off x="13568766" y="2880447"/>
              <a:ext cx="1464752" cy="1465909"/>
              <a:chOff x="13568766" y="2880447"/>
              <a:chExt cx="1464752" cy="1465909"/>
            </a:xfrm>
          </p:grpSpPr>
          <p:sp>
            <p:nvSpPr>
              <p:cNvPr id="8" name="Shape 3506">
                <a:extLst>
                  <a:ext uri="{FF2B5EF4-FFF2-40B4-BE49-F238E27FC236}">
                    <a16:creationId xmlns:a16="http://schemas.microsoft.com/office/drawing/2014/main" id="{D6F6E016-E190-E2D1-2E9A-3994ACF53611}"/>
                  </a:ext>
                </a:extLst>
              </p:cNvPr>
              <p:cNvSpPr/>
              <p:nvPr/>
            </p:nvSpPr>
            <p:spPr>
              <a:xfrm rot="11840417">
                <a:off x="13568766" y="2881795"/>
                <a:ext cx="1464562" cy="146456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lIns="91414" tIns="45694" rIns="91414" bIns="45694" anchor="ctr" anchorCtr="0">
                <a:noAutofit/>
              </a:bodyPr>
              <a:lstStyle/>
              <a:p>
                <a:pPr algn="ctr"/>
                <a:endParaRPr sz="5999">
                  <a:solidFill>
                    <a:schemeClr val="bg2">
                      <a:lumMod val="50000"/>
                    </a:schemeClr>
                  </a:solidFill>
                  <a:latin typeface="Avenir Next LT Pro" panose="020B0504020202020204" pitchFamily="34" charset="77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" name="Shape 3507">
                <a:extLst>
                  <a:ext uri="{FF2B5EF4-FFF2-40B4-BE49-F238E27FC236}">
                    <a16:creationId xmlns:a16="http://schemas.microsoft.com/office/drawing/2014/main" id="{E14306FB-33AB-0678-5EB8-3362586A868B}"/>
                  </a:ext>
                </a:extLst>
              </p:cNvPr>
              <p:cNvSpPr/>
              <p:nvPr/>
            </p:nvSpPr>
            <p:spPr>
              <a:xfrm rot="5422425">
                <a:off x="13578358" y="2880259"/>
                <a:ext cx="1454971" cy="1455348"/>
              </a:xfrm>
              <a:prstGeom prst="pie">
                <a:avLst>
                  <a:gd name="adj1" fmla="val 10766470"/>
                  <a:gd name="adj2" fmla="val 5296463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91414" tIns="45694" rIns="91414" bIns="45694" anchor="ctr" anchorCtr="0">
                <a:noAutofit/>
              </a:bodyPr>
              <a:lstStyle/>
              <a:p>
                <a:pPr algn="ctr"/>
                <a:endParaRPr sz="5999">
                  <a:solidFill>
                    <a:schemeClr val="bg2">
                      <a:lumMod val="50000"/>
                    </a:schemeClr>
                  </a:solidFill>
                  <a:latin typeface="Avenir Next LT Pro" panose="020B0504020202020204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 useBgFill="1">
            <p:nvSpPr>
              <p:cNvPr id="10" name="Oval 9">
                <a:extLst>
                  <a:ext uri="{FF2B5EF4-FFF2-40B4-BE49-F238E27FC236}">
                    <a16:creationId xmlns:a16="http://schemas.microsoft.com/office/drawing/2014/main" id="{222F7896-8079-B526-2F48-620E51639FA6}"/>
                  </a:ext>
                </a:extLst>
              </p:cNvPr>
              <p:cNvSpPr/>
              <p:nvPr/>
            </p:nvSpPr>
            <p:spPr>
              <a:xfrm>
                <a:off x="13674865" y="2987125"/>
                <a:ext cx="1252553" cy="12525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4000"/>
                  </a:lnSpc>
                </a:pPr>
                <a:endParaRPr lang="en-US" sz="2800" b="1">
                  <a:solidFill>
                    <a:schemeClr val="tx1"/>
                  </a:solidFill>
                  <a:latin typeface="Avenir Next LT Pro" panose="020B0504020202020204" pitchFamily="34" charset="77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4619D8-EF4F-EA43-56E0-5F7E501F2400}"/>
                </a:ext>
              </a:extLst>
            </p:cNvPr>
            <p:cNvSpPr txBox="1"/>
            <p:nvPr/>
          </p:nvSpPr>
          <p:spPr>
            <a:xfrm>
              <a:off x="15100021" y="2957677"/>
              <a:ext cx="3115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  <a:latin typeface="Avenir Next LT Pro" panose="020B0504020202020204" pitchFamily="34" charset="77"/>
                </a:rPr>
                <a:t>Business Opportunity</a:t>
              </a:r>
            </a:p>
          </p:txBody>
        </p:sp>
      </p:grpSp>
      <p:grpSp>
        <p:nvGrpSpPr>
          <p:cNvPr id="11" name="Grpup 9">
            <a:extLst>
              <a:ext uri="{FF2B5EF4-FFF2-40B4-BE49-F238E27FC236}">
                <a16:creationId xmlns:a16="http://schemas.microsoft.com/office/drawing/2014/main" id="{E2F4FB42-50AC-77F7-0FD3-5DDBDCD1652B}"/>
              </a:ext>
            </a:extLst>
          </p:cNvPr>
          <p:cNvGrpSpPr/>
          <p:nvPr/>
        </p:nvGrpSpPr>
        <p:grpSpPr>
          <a:xfrm>
            <a:off x="6383651" y="1403034"/>
            <a:ext cx="4630482" cy="1465909"/>
            <a:chOff x="13568766" y="2880447"/>
            <a:chExt cx="4630482" cy="1465909"/>
          </a:xfrm>
        </p:grpSpPr>
        <p:grpSp>
          <p:nvGrpSpPr>
            <p:cNvPr id="12" name="组合 5">
              <a:extLst>
                <a:ext uri="{FF2B5EF4-FFF2-40B4-BE49-F238E27FC236}">
                  <a16:creationId xmlns:a16="http://schemas.microsoft.com/office/drawing/2014/main" id="{EC4F4F2C-776A-64DD-551D-1297364C6817}"/>
                </a:ext>
              </a:extLst>
            </p:cNvPr>
            <p:cNvGrpSpPr/>
            <p:nvPr/>
          </p:nvGrpSpPr>
          <p:grpSpPr>
            <a:xfrm>
              <a:off x="13568766" y="2880447"/>
              <a:ext cx="1464752" cy="1465909"/>
              <a:chOff x="13568766" y="2880447"/>
              <a:chExt cx="1464752" cy="1465909"/>
            </a:xfrm>
          </p:grpSpPr>
          <p:sp>
            <p:nvSpPr>
              <p:cNvPr id="14" name="Shape 3506">
                <a:extLst>
                  <a:ext uri="{FF2B5EF4-FFF2-40B4-BE49-F238E27FC236}">
                    <a16:creationId xmlns:a16="http://schemas.microsoft.com/office/drawing/2014/main" id="{34550D39-E334-60B9-77AE-0C3EC7F7B2A4}"/>
                  </a:ext>
                </a:extLst>
              </p:cNvPr>
              <p:cNvSpPr/>
              <p:nvPr/>
            </p:nvSpPr>
            <p:spPr>
              <a:xfrm rot="11840417">
                <a:off x="13568766" y="2881795"/>
                <a:ext cx="1464562" cy="146456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lIns="91414" tIns="45694" rIns="91414" bIns="45694" anchor="ctr" anchorCtr="0">
                <a:noAutofit/>
              </a:bodyPr>
              <a:lstStyle/>
              <a:p>
                <a:pPr algn="ctr"/>
                <a:endParaRPr sz="5999">
                  <a:solidFill>
                    <a:schemeClr val="bg2">
                      <a:lumMod val="50000"/>
                    </a:schemeClr>
                  </a:solidFill>
                  <a:latin typeface="Avenir Next LT Pro" panose="020B0504020202020204" pitchFamily="34" charset="77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" name="Shape 3507">
                <a:extLst>
                  <a:ext uri="{FF2B5EF4-FFF2-40B4-BE49-F238E27FC236}">
                    <a16:creationId xmlns:a16="http://schemas.microsoft.com/office/drawing/2014/main" id="{DF58F806-EC2F-310C-59C5-F7D97F9669E4}"/>
                  </a:ext>
                </a:extLst>
              </p:cNvPr>
              <p:cNvSpPr/>
              <p:nvPr/>
            </p:nvSpPr>
            <p:spPr>
              <a:xfrm rot="5422425">
                <a:off x="13578358" y="2880259"/>
                <a:ext cx="1454971" cy="1455348"/>
              </a:xfrm>
              <a:prstGeom prst="pie">
                <a:avLst>
                  <a:gd name="adj1" fmla="val 10766470"/>
                  <a:gd name="adj2" fmla="val 16206795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91414" tIns="45694" rIns="91414" bIns="45694" anchor="ctr" anchorCtr="0">
                <a:noAutofit/>
              </a:bodyPr>
              <a:lstStyle/>
              <a:p>
                <a:pPr algn="ctr"/>
                <a:endParaRPr sz="5999">
                  <a:solidFill>
                    <a:schemeClr val="bg2">
                      <a:lumMod val="50000"/>
                    </a:schemeClr>
                  </a:solidFill>
                  <a:latin typeface="Avenir Next LT Pro" panose="020B0504020202020204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31B3A47C-3EB3-EE2A-8BF9-4129EEDB777F}"/>
                  </a:ext>
                </a:extLst>
              </p:cNvPr>
              <p:cNvSpPr/>
              <p:nvPr/>
            </p:nvSpPr>
            <p:spPr>
              <a:xfrm>
                <a:off x="13674865" y="2987125"/>
                <a:ext cx="1252553" cy="12525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4000"/>
                  </a:lnSpc>
                </a:pPr>
                <a:endParaRPr lang="en-US" sz="2800" b="1">
                  <a:solidFill>
                    <a:schemeClr val="tx1"/>
                  </a:solidFill>
                  <a:latin typeface="Avenir Next LT Pro" panose="020B0504020202020204" pitchFamily="34" charset="7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8E34CB-2D6B-2DFC-5A56-7B38936BDEB6}"/>
                </a:ext>
              </a:extLst>
            </p:cNvPr>
            <p:cNvSpPr txBox="1"/>
            <p:nvPr/>
          </p:nvSpPr>
          <p:spPr>
            <a:xfrm>
              <a:off x="15139674" y="2975154"/>
              <a:ext cx="3059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  <a:latin typeface="Avenir Next LT Pro" panose="020B0504020202020204" pitchFamily="34" charset="77"/>
                </a:rPr>
                <a:t>Threat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DC696D-7228-917A-9056-52876E920495}"/>
              </a:ext>
            </a:extLst>
          </p:cNvPr>
          <p:cNvGrpSpPr/>
          <p:nvPr/>
        </p:nvGrpSpPr>
        <p:grpSpPr>
          <a:xfrm>
            <a:off x="-13355" y="3793054"/>
            <a:ext cx="6503105" cy="1517435"/>
            <a:chOff x="392319" y="2997452"/>
            <a:chExt cx="5428614" cy="126671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E8AB9E-9529-0F2B-2951-E04A6B77DACC}"/>
                </a:ext>
              </a:extLst>
            </p:cNvPr>
            <p:cNvGrpSpPr/>
            <p:nvPr/>
          </p:nvGrpSpPr>
          <p:grpSpPr>
            <a:xfrm>
              <a:off x="392319" y="2997452"/>
              <a:ext cx="5428614" cy="1266714"/>
              <a:chOff x="392319" y="2997452"/>
              <a:chExt cx="5428614" cy="1266714"/>
            </a:xfrm>
          </p:grpSpPr>
          <p:sp>
            <p:nvSpPr>
              <p:cNvPr id="22" name="Rectangle: Rounded Corners 13">
                <a:extLst>
                  <a:ext uri="{FF2B5EF4-FFF2-40B4-BE49-F238E27FC236}">
                    <a16:creationId xmlns:a16="http://schemas.microsoft.com/office/drawing/2014/main" id="{D23D03FF-5FC6-3018-0146-1BBDE3DB61D0}"/>
                  </a:ext>
                </a:extLst>
              </p:cNvPr>
              <p:cNvSpPr/>
              <p:nvPr/>
            </p:nvSpPr>
            <p:spPr>
              <a:xfrm>
                <a:off x="2081356" y="3192365"/>
                <a:ext cx="3316690" cy="2156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1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>
                  <a:latin typeface="Avenir Next LT Pro" panose="020B0504020202020204" pitchFamily="34" charset="77"/>
                </a:endParaRPr>
              </a:p>
            </p:txBody>
          </p:sp>
          <p:sp>
            <p:nvSpPr>
              <p:cNvPr id="23" name="Rectangle: Rounded Corners 14">
                <a:extLst>
                  <a:ext uri="{FF2B5EF4-FFF2-40B4-BE49-F238E27FC236}">
                    <a16:creationId xmlns:a16="http://schemas.microsoft.com/office/drawing/2014/main" id="{DB526DFC-5D77-9399-93DA-D3584363509F}"/>
                  </a:ext>
                </a:extLst>
              </p:cNvPr>
              <p:cNvSpPr/>
              <p:nvPr/>
            </p:nvSpPr>
            <p:spPr>
              <a:xfrm>
                <a:off x="2081357" y="3192365"/>
                <a:ext cx="1023587" cy="19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latin typeface="Avenir Next LT Pro" panose="020B0504020202020204" pitchFamily="34" charset="7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B5CAD4-6B23-62F4-769D-7CF2504A8FDF}"/>
                  </a:ext>
                </a:extLst>
              </p:cNvPr>
              <p:cNvSpPr txBox="1"/>
              <p:nvPr/>
            </p:nvSpPr>
            <p:spPr>
              <a:xfrm>
                <a:off x="392319" y="2997452"/>
                <a:ext cx="1677891" cy="4881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r"/>
                <a:r>
                  <a:rPr lang="en-US" sz="1600">
                    <a:solidFill>
                      <a:srgbClr val="000000"/>
                    </a:solidFill>
                    <a:latin typeface="Avenir Next LT Pro"/>
                  </a:rPr>
                  <a:t>Unemployment Rate </a:t>
                </a:r>
                <a:r>
                  <a:rPr lang="en-US" sz="1000">
                    <a:solidFill>
                      <a:srgbClr val="000000"/>
                    </a:solidFill>
                    <a:latin typeface="Avenir Next LT Pro"/>
                  </a:rPr>
                  <a:t>(Cue, 2023)</a:t>
                </a:r>
                <a:endParaRPr lang="en-US" sz="1600">
                  <a:solidFill>
                    <a:srgbClr val="000000"/>
                  </a:solidFill>
                  <a:latin typeface="Avenir Next LT Pro" panose="020B0504020202020204" pitchFamily="34" charset="77"/>
                </a:endParaRPr>
              </a:p>
            </p:txBody>
          </p:sp>
          <p:sp>
            <p:nvSpPr>
              <p:cNvPr id="25" name="Rectangle: Rounded Corners 16">
                <a:extLst>
                  <a:ext uri="{FF2B5EF4-FFF2-40B4-BE49-F238E27FC236}">
                    <a16:creationId xmlns:a16="http://schemas.microsoft.com/office/drawing/2014/main" id="{2892ACC8-40A9-B9E6-1305-22DBE075C511}"/>
                  </a:ext>
                </a:extLst>
              </p:cNvPr>
              <p:cNvSpPr/>
              <p:nvPr/>
            </p:nvSpPr>
            <p:spPr>
              <a:xfrm>
                <a:off x="2081356" y="3903755"/>
                <a:ext cx="3316690" cy="2156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1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>
                  <a:latin typeface="Avenir Next LT Pro" panose="020B0504020202020204" pitchFamily="34" charset="77"/>
                </a:endParaRPr>
              </a:p>
            </p:txBody>
          </p:sp>
          <p:sp>
            <p:nvSpPr>
              <p:cNvPr id="26" name="Rectangle: Rounded Corners 17">
                <a:extLst>
                  <a:ext uri="{FF2B5EF4-FFF2-40B4-BE49-F238E27FC236}">
                    <a16:creationId xmlns:a16="http://schemas.microsoft.com/office/drawing/2014/main" id="{39FD90B6-5AEE-1BF9-13E1-910F1978B151}"/>
                  </a:ext>
                </a:extLst>
              </p:cNvPr>
              <p:cNvSpPr/>
              <p:nvPr/>
            </p:nvSpPr>
            <p:spPr>
              <a:xfrm>
                <a:off x="2081356" y="3903755"/>
                <a:ext cx="1608611" cy="23967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latin typeface="Avenir Next LT Pro" panose="020B0504020202020204" pitchFamily="34" charset="7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44DD2F-B621-486B-2671-B062D1F0D350}"/>
                  </a:ext>
                </a:extLst>
              </p:cNvPr>
              <p:cNvSpPr txBox="1"/>
              <p:nvPr/>
            </p:nvSpPr>
            <p:spPr>
              <a:xfrm>
                <a:off x="392320" y="3776012"/>
                <a:ext cx="1705128" cy="488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600">
                    <a:solidFill>
                      <a:srgbClr val="000000"/>
                    </a:solidFill>
                    <a:latin typeface="Montserrat" charset="0"/>
                  </a:defRPr>
                </a:lvl1pPr>
              </a:lstStyle>
              <a:p>
                <a:pPr algn="ctr"/>
                <a:r>
                  <a:rPr lang="en-US">
                    <a:latin typeface="Avenir Next LT Pro" panose="020B0504020202020204" pitchFamily="34" charset="77"/>
                  </a:rPr>
                  <a:t>Annual Job </a:t>
                </a:r>
              </a:p>
              <a:p>
                <a:pPr algn="ctr"/>
                <a:r>
                  <a:rPr lang="en-US">
                    <a:latin typeface="Avenir Next LT Pro" panose="020B0504020202020204" pitchFamily="34" charset="77"/>
                  </a:rPr>
                  <a:t>Vacancies </a:t>
                </a:r>
                <a:r>
                  <a:rPr lang="en-US" sz="1000">
                    <a:solidFill>
                      <a:srgbClr val="000000"/>
                    </a:solidFill>
                    <a:latin typeface="Avenir Next LT Pro"/>
                  </a:rPr>
                  <a:t>(MOM, 2023)</a:t>
                </a:r>
                <a:endParaRPr lang="en-US">
                  <a:latin typeface="Avenir Next LT Pro" panose="020B0504020202020204" pitchFamily="34" charset="77"/>
                </a:endParaRPr>
              </a:p>
            </p:txBody>
          </p:sp>
          <p:sp useBgFill="1">
            <p:nvSpPr>
              <p:cNvPr id="28" name="Rectangle: Rounded Corners 20">
                <a:extLst>
                  <a:ext uri="{FF2B5EF4-FFF2-40B4-BE49-F238E27FC236}">
                    <a16:creationId xmlns:a16="http://schemas.microsoft.com/office/drawing/2014/main" id="{8948E16E-9928-B29F-4900-62DC23420AEF}"/>
                  </a:ext>
                </a:extLst>
              </p:cNvPr>
              <p:cNvSpPr/>
              <p:nvPr/>
            </p:nvSpPr>
            <p:spPr>
              <a:xfrm rot="18900000">
                <a:off x="2971458" y="3123962"/>
                <a:ext cx="333725" cy="33372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Next LT Pro" panose="020B0504020202020204" pitchFamily="34" charset="7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E7BC12-E9BA-F3E4-B65E-7B8DFD3AAE10}"/>
                  </a:ext>
                </a:extLst>
              </p:cNvPr>
              <p:cNvSpPr txBox="1"/>
              <p:nvPr/>
            </p:nvSpPr>
            <p:spPr>
              <a:xfrm>
                <a:off x="4148838" y="3162747"/>
                <a:ext cx="1672095" cy="2826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b="1">
                    <a:latin typeface="Avenir Next LT Pro"/>
                    <a:ea typeface="等线"/>
                  </a:rPr>
                  <a:t>       3%</a:t>
                </a:r>
                <a:r>
                  <a:rPr lang="zh-CN" altLang="en-US" sz="1600" b="1">
                    <a:latin typeface="Avenir Next LT Pro"/>
                    <a:ea typeface="等线"/>
                  </a:rPr>
                  <a:t> </a:t>
                </a:r>
                <a:endParaRPr lang="en-US" sz="1600" b="1">
                  <a:latin typeface="Avenir Next LT Pro"/>
                  <a:ea typeface="等线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4B761C8-F708-FFF6-A05A-8D360F63CE39}"/>
                  </a:ext>
                </a:extLst>
              </p:cNvPr>
              <p:cNvSpPr txBox="1"/>
              <p:nvPr/>
            </p:nvSpPr>
            <p:spPr>
              <a:xfrm>
                <a:off x="4436537" y="3860819"/>
                <a:ext cx="1072020" cy="2826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b="1" u="sng">
                    <a:latin typeface="Avenir Next LT Pro"/>
                    <a:ea typeface="等线"/>
                  </a:rPr>
                  <a:t>5.1%</a:t>
                </a:r>
                <a:endParaRPr lang="en-US" sz="1600" b="1" u="sng">
                  <a:latin typeface="Avenir Next LT Pro"/>
                  <a:ea typeface="等线"/>
                </a:endParaRPr>
              </a:p>
            </p:txBody>
          </p:sp>
        </p:grpSp>
        <p:sp useBgFill="1">
          <p:nvSpPr>
            <p:cNvPr id="21" name="Rectangle: Rounded Corners 21">
              <a:extLst>
                <a:ext uri="{FF2B5EF4-FFF2-40B4-BE49-F238E27FC236}">
                  <a16:creationId xmlns:a16="http://schemas.microsoft.com/office/drawing/2014/main" id="{F7DD69C7-E969-47E7-7D8D-E32A028442B3}"/>
                </a:ext>
              </a:extLst>
            </p:cNvPr>
            <p:cNvSpPr/>
            <p:nvPr/>
          </p:nvSpPr>
          <p:spPr>
            <a:xfrm rot="18900000">
              <a:off x="3542317" y="3844741"/>
              <a:ext cx="333725" cy="33372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 LT Pro" panose="020B0504020202020204" pitchFamily="34" charset="77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2E8B84-689D-4C3D-FBB0-6E5288197148}"/>
              </a:ext>
            </a:extLst>
          </p:cNvPr>
          <p:cNvGrpSpPr/>
          <p:nvPr/>
        </p:nvGrpSpPr>
        <p:grpSpPr>
          <a:xfrm>
            <a:off x="8716263" y="2162967"/>
            <a:ext cx="3100921" cy="810399"/>
            <a:chOff x="8027893" y="2583618"/>
            <a:chExt cx="3100921" cy="810399"/>
          </a:xfrm>
        </p:grpSpPr>
        <p:sp>
          <p:nvSpPr>
            <p:cNvPr id="32" name="Text Placeholder 5">
              <a:extLst>
                <a:ext uri="{FF2B5EF4-FFF2-40B4-BE49-F238E27FC236}">
                  <a16:creationId xmlns:a16="http://schemas.microsoft.com/office/drawing/2014/main" id="{8C9007F7-9CB5-F794-5C88-551976F02C1E}"/>
                </a:ext>
              </a:extLst>
            </p:cNvPr>
            <p:cNvSpPr txBox="1"/>
            <p:nvPr/>
          </p:nvSpPr>
          <p:spPr>
            <a:xfrm>
              <a:off x="8041341" y="2846037"/>
              <a:ext cx="3087473" cy="54798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86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  <a:defRPr/>
              </a:pPr>
              <a:r>
                <a:rPr lang="en-US" sz="1400">
                  <a:solidFill>
                    <a:srgbClr val="2B2B2B"/>
                  </a:solidFill>
                  <a:latin typeface="Avenir Next LT Pro" panose="020B0504020202020204" pitchFamily="34" charset="77"/>
                  <a:ea typeface="微软雅黑"/>
                  <a:cs typeface="+mn-ea"/>
                  <a:sym typeface="+mn-lt"/>
                </a:rPr>
                <a:t>Limited in-person interactions has led to shift in remote working and rise of online job searching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5F0B52-7A5E-4740-4BCC-E2CFFE24754D}"/>
                </a:ext>
              </a:extLst>
            </p:cNvPr>
            <p:cNvSpPr txBox="1"/>
            <p:nvPr/>
          </p:nvSpPr>
          <p:spPr>
            <a:xfrm>
              <a:off x="8027893" y="2583618"/>
              <a:ext cx="2471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09A7A9F-96E6-65E1-6C19-69B9ABCAF902}"/>
              </a:ext>
            </a:extLst>
          </p:cNvPr>
          <p:cNvSpPr txBox="1"/>
          <p:nvPr/>
        </p:nvSpPr>
        <p:spPr>
          <a:xfrm>
            <a:off x="8728963" y="2175667"/>
            <a:ext cx="247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rPr>
              <a:t>Post-Covid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13F2FC-FFEA-DD83-AA2B-B75DF498C154}"/>
              </a:ext>
            </a:extLst>
          </p:cNvPr>
          <p:cNvSpPr txBox="1"/>
          <p:nvPr/>
        </p:nvSpPr>
        <p:spPr>
          <a:xfrm>
            <a:off x="8728963" y="3425952"/>
            <a:ext cx="247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>
                <a:solidFill>
                  <a:srgbClr val="2B2B2B"/>
                </a:solidFill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rPr>
              <a:t>Online Job Searching</a:t>
            </a:r>
            <a:endParaRPr kumimoji="0" lang="en-US" sz="1400" b="1" i="0" u="none" strike="noStrike" kern="1200" cap="none" spc="0" normalizeH="0" baseline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venir Next LT Pro" panose="020B0504020202020204" pitchFamily="34" charset="77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E019508D-1A27-ED45-BA1C-5E66D9F5EF06}"/>
              </a:ext>
            </a:extLst>
          </p:cNvPr>
          <p:cNvSpPr txBox="1"/>
          <p:nvPr/>
        </p:nvSpPr>
        <p:spPr>
          <a:xfrm>
            <a:off x="8793211" y="3671142"/>
            <a:ext cx="3023973" cy="547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sz="1400">
                <a:solidFill>
                  <a:srgbClr val="2B2B2B"/>
                </a:solidFill>
                <a:latin typeface="Avenir Next LT Pro" panose="020B0504020202020204" pitchFamily="34" charset="77"/>
                <a:ea typeface="微软雅黑"/>
                <a:cs typeface="+mn-ea"/>
                <a:sym typeface="+mn-lt"/>
              </a:rPr>
              <a:t>Provides access to a wide range </a:t>
            </a:r>
          </a:p>
          <a:p>
            <a:pPr algn="l">
              <a:lnSpc>
                <a:spcPct val="110000"/>
              </a:lnSpc>
              <a:defRPr/>
            </a:pPr>
            <a:r>
              <a:rPr lang="en-US" sz="1400">
                <a:solidFill>
                  <a:srgbClr val="2B2B2B"/>
                </a:solidFill>
                <a:latin typeface="Avenir Next LT Pro" panose="020B0504020202020204" pitchFamily="34" charset="77"/>
                <a:ea typeface="微软雅黑"/>
                <a:cs typeface="+mn-ea"/>
                <a:sym typeface="+mn-lt"/>
              </a:rPr>
              <a:t>of job postings online</a:t>
            </a:r>
            <a:endParaRPr lang="en-US" sz="1800">
              <a:latin typeface="Avenir Next LT Pro" panose="020B0504020202020204" pitchFamily="34" charset="77"/>
              <a:cs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E69562-F603-6A7A-8F41-5732315FE433}"/>
              </a:ext>
            </a:extLst>
          </p:cNvPr>
          <p:cNvSpPr txBox="1"/>
          <p:nvPr/>
        </p:nvSpPr>
        <p:spPr>
          <a:xfrm>
            <a:off x="8779763" y="4535471"/>
            <a:ext cx="247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rPr>
              <a:t>Vulnerable to Job Scams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DAD56603-A655-FFE9-8D48-C3E25AAA7FE4}"/>
              </a:ext>
            </a:extLst>
          </p:cNvPr>
          <p:cNvSpPr txBox="1"/>
          <p:nvPr/>
        </p:nvSpPr>
        <p:spPr>
          <a:xfrm>
            <a:off x="8793211" y="4866626"/>
            <a:ext cx="3023973" cy="547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sz="1400">
                <a:solidFill>
                  <a:srgbClr val="2B2B2B"/>
                </a:solidFill>
                <a:latin typeface="Avenir Next LT Pro" panose="020B0504020202020204" pitchFamily="34" charset="77"/>
                <a:ea typeface="微软雅黑"/>
                <a:cs typeface="+mn-ea"/>
                <a:sym typeface="+mn-lt"/>
              </a:rPr>
              <a:t>70.8 million cases of job scams</a:t>
            </a:r>
          </a:p>
          <a:p>
            <a:pPr algn="l">
              <a:lnSpc>
                <a:spcPct val="110000"/>
              </a:lnSpc>
              <a:defRPr/>
            </a:pPr>
            <a:r>
              <a:rPr lang="en-US" sz="1400">
                <a:solidFill>
                  <a:srgbClr val="2B2B2B"/>
                </a:solidFill>
                <a:latin typeface="Avenir Next LT Pro" panose="020B0504020202020204" pitchFamily="34" charset="77"/>
                <a:ea typeface="微软雅黑"/>
                <a:cs typeface="+mn-ea"/>
                <a:sym typeface="+mn-lt"/>
              </a:rPr>
              <a:t>Losses of over $1.6 million</a:t>
            </a:r>
          </a:p>
          <a:p>
            <a:pPr algn="l">
              <a:lnSpc>
                <a:spcPct val="110000"/>
              </a:lnSpc>
              <a:defRPr/>
            </a:pPr>
            <a:r>
              <a:rPr lang="en-US" sz="1050">
                <a:solidFill>
                  <a:srgbClr val="000000"/>
                </a:solidFill>
                <a:latin typeface="Avenir Next LT Pro Light" panose="020B0304020202020204" pitchFamily="34" charset="77"/>
              </a:rPr>
              <a:t>(</a:t>
            </a:r>
            <a:r>
              <a:rPr lang="en-GB" sz="1050" err="1">
                <a:effectLst/>
                <a:latin typeface="Avenir Next LT Pro Light" panose="020B0304020202020204" pitchFamily="34" charset="77"/>
                <a:ea typeface="SimSun" panose="02010600030101010101" pitchFamily="2" charset="-122"/>
              </a:rPr>
              <a:t>Zamost</a:t>
            </a:r>
            <a:r>
              <a:rPr lang="en-GB" sz="1050">
                <a:effectLst/>
                <a:latin typeface="Avenir Next LT Pro Light" panose="020B0304020202020204" pitchFamily="34" charset="77"/>
                <a:ea typeface="SimSun" panose="02010600030101010101" pitchFamily="2" charset="-122"/>
              </a:rPr>
              <a:t> &amp; </a:t>
            </a:r>
            <a:r>
              <a:rPr lang="en-GB" sz="1050" err="1">
                <a:effectLst/>
                <a:latin typeface="Avenir Next LT Pro Light" panose="020B0304020202020204" pitchFamily="34" charset="77"/>
                <a:ea typeface="SimSun" panose="02010600030101010101" pitchFamily="2" charset="-122"/>
              </a:rPr>
              <a:t>Khorram</a:t>
            </a:r>
            <a:r>
              <a:rPr lang="en-GB" sz="1050">
                <a:effectLst/>
                <a:latin typeface="Avenir Next LT Pro Light" panose="020B0304020202020204" pitchFamily="34" charset="77"/>
                <a:ea typeface="SimSun" panose="02010600030101010101" pitchFamily="2" charset="-122"/>
              </a:rPr>
              <a:t>, 2022</a:t>
            </a:r>
            <a:r>
              <a:rPr lang="en-US" sz="1050">
                <a:solidFill>
                  <a:srgbClr val="000000"/>
                </a:solidFill>
                <a:latin typeface="Avenir Next LT Pro Light" panose="020B0304020202020204" pitchFamily="34" charset="77"/>
              </a:rPr>
              <a:t>)</a:t>
            </a:r>
            <a:endParaRPr lang="en-US" sz="1050">
              <a:solidFill>
                <a:srgbClr val="2B2B2B"/>
              </a:solidFill>
              <a:latin typeface="Avenir Next LT Pro Light" panose="020B0304020202020204" pitchFamily="34" charset="77"/>
              <a:ea typeface="微软雅黑"/>
              <a:cs typeface="+mn-ea"/>
              <a:sym typeface="+mn-lt"/>
            </a:endParaRPr>
          </a:p>
        </p:txBody>
      </p:sp>
      <p:pic>
        <p:nvPicPr>
          <p:cNvPr id="2050" name="Picture 2" descr="Ideas ">
            <a:extLst>
              <a:ext uri="{FF2B5EF4-FFF2-40B4-BE49-F238E27FC236}">
                <a16:creationId xmlns:a16="http://schemas.microsoft.com/office/drawing/2014/main" id="{0EAB2279-9106-A0D1-D14C-3C87AEDC8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70" y="1724120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arning ">
            <a:extLst>
              <a:ext uri="{FF2B5EF4-FFF2-40B4-BE49-F238E27FC236}">
                <a16:creationId xmlns:a16="http://schemas.microsoft.com/office/drawing/2014/main" id="{30A076E8-2A50-4D1D-7FE1-98D19DA6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60" y="1692477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nline training ">
            <a:extLst>
              <a:ext uri="{FF2B5EF4-FFF2-40B4-BE49-F238E27FC236}">
                <a16:creationId xmlns:a16="http://schemas.microsoft.com/office/drawing/2014/main" id="{DE5C6A42-8661-3819-E35C-885D3B7F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11" y="3540809"/>
            <a:ext cx="547980" cy="54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Scam ">
            <a:extLst>
              <a:ext uri="{FF2B5EF4-FFF2-40B4-BE49-F238E27FC236}">
                <a16:creationId xmlns:a16="http://schemas.microsoft.com/office/drawing/2014/main" id="{8C2798F4-4C38-1A31-F1BF-04B90500E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11" y="4691258"/>
            <a:ext cx="527687" cy="52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w normality ">
            <a:extLst>
              <a:ext uri="{FF2B5EF4-FFF2-40B4-BE49-F238E27FC236}">
                <a16:creationId xmlns:a16="http://schemas.microsoft.com/office/drawing/2014/main" id="{D89705DC-05DB-E8F0-08F7-D9BAF4324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886" y="2354618"/>
            <a:ext cx="508119" cy="50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D0EDCC2-1BFD-AC52-D51C-0F85E230D094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latin typeface="Avenir Next LT Pro" panose="020B0504020202020204" pitchFamily="34" charset="77"/>
              </a:rPr>
              <a:t>Nagammai</a:t>
            </a:r>
            <a:endParaRPr lang="en-US" sz="1600" b="1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9150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3">
            <a:extLst>
              <a:ext uri="{FF2B5EF4-FFF2-40B4-BE49-F238E27FC236}">
                <a16:creationId xmlns:a16="http://schemas.microsoft.com/office/drawing/2014/main" id="{2FE98EC8-BCCE-EC1B-B31C-93D3600A2178}"/>
              </a:ext>
            </a:extLst>
          </p:cNvPr>
          <p:cNvSpPr txBox="1">
            <a:spLocks/>
          </p:cNvSpPr>
          <p:nvPr/>
        </p:nvSpPr>
        <p:spPr>
          <a:xfrm>
            <a:off x="391182" y="209835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Business Implementation </a:t>
            </a:r>
            <a:endParaRPr lang="en-US">
              <a:ea typeface="+mn-ea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8E575B3-C2E4-ADCC-9655-FEC14322363B}"/>
              </a:ext>
            </a:extLst>
          </p:cNvPr>
          <p:cNvSpPr txBox="1"/>
          <p:nvPr/>
        </p:nvSpPr>
        <p:spPr>
          <a:xfrm>
            <a:off x="450444" y="599956"/>
            <a:ext cx="612520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How can IntelliLink models integrated to LinkedIn Services?</a:t>
            </a:r>
          </a:p>
        </p:txBody>
      </p:sp>
      <p:pic>
        <p:nvPicPr>
          <p:cNvPr id="8" name="Picture 2" descr="travel-planning-header — Free LinkedIn Header Images">
            <a:extLst>
              <a:ext uri="{FF2B5EF4-FFF2-40B4-BE49-F238E27FC236}">
                <a16:creationId xmlns:a16="http://schemas.microsoft.com/office/drawing/2014/main" id="{9C8580C2-DF0F-265C-A8D0-D7C6075C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4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ature, Fog, Outdoors, Travel, Exploration, Austria">
            <a:extLst>
              <a:ext uri="{FF2B5EF4-FFF2-40B4-BE49-F238E27FC236}">
                <a16:creationId xmlns:a16="http://schemas.microsoft.com/office/drawing/2014/main" id="{0E9CBA9C-D156-1EFD-AF00-3D040ABC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83" y="2408390"/>
            <a:ext cx="4788234" cy="444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B17323-B8CA-9C26-F37C-848AF0A6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6480"/>
            <a:ext cx="3701883" cy="4441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04DCA-8DFC-06D4-4B38-D28311CCC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117" y="2416480"/>
            <a:ext cx="3701883" cy="4441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8BA72-5C7B-2093-0DDD-5BC31FC1F2A7}"/>
              </a:ext>
            </a:extLst>
          </p:cNvPr>
          <p:cNvSpPr txBox="1"/>
          <p:nvPr/>
        </p:nvSpPr>
        <p:spPr>
          <a:xfrm>
            <a:off x="-292721" y="4614333"/>
            <a:ext cx="447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>
                <a:solidFill>
                  <a:schemeClr val="bg1"/>
                </a:solidFill>
                <a:latin typeface="Avenir Next LT Pro" panose="020B0504020202020204" pitchFamily="34" charset="77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CFF8D-BCEB-6B5F-BE0B-FBF235BA7581}"/>
              </a:ext>
            </a:extLst>
          </p:cNvPr>
          <p:cNvSpPr/>
          <p:nvPr/>
        </p:nvSpPr>
        <p:spPr>
          <a:xfrm>
            <a:off x="-12853" y="-6704"/>
            <a:ext cx="12192000" cy="687140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93855-4562-10CC-574E-8943F97CCEA5}"/>
              </a:ext>
            </a:extLst>
          </p:cNvPr>
          <p:cNvSpPr txBox="1"/>
          <p:nvPr/>
        </p:nvSpPr>
        <p:spPr>
          <a:xfrm>
            <a:off x="2150438" y="669631"/>
            <a:ext cx="8034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venir Next LT Pro"/>
              </a:rPr>
              <a:t>How can our IntelliLink models optimize LinkedIn Services?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CC590E-2026-70C1-CAD5-50593BAA17DB}"/>
              </a:ext>
            </a:extLst>
          </p:cNvPr>
          <p:cNvSpPr txBox="1"/>
          <p:nvPr/>
        </p:nvSpPr>
        <p:spPr>
          <a:xfrm>
            <a:off x="4178360" y="3287240"/>
            <a:ext cx="3695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Avenir Next LT Pro" panose="020B0504020202020204" pitchFamily="34" charset="77"/>
              </a:rPr>
              <a:t>LinkedIn Learning</a:t>
            </a:r>
            <a:r>
              <a:rPr lang="en-SG" sz="2800" b="1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endParaRPr lang="en-GB" sz="2800" b="1">
              <a:solidFill>
                <a:schemeClr val="bg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14FBB0-194F-9D31-D569-C41003AD5903}"/>
              </a:ext>
            </a:extLst>
          </p:cNvPr>
          <p:cNvSpPr txBox="1"/>
          <p:nvPr/>
        </p:nvSpPr>
        <p:spPr>
          <a:xfrm>
            <a:off x="-114072" y="3299264"/>
            <a:ext cx="3695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Avenir Next LT Pro" panose="020B0504020202020204" pitchFamily="34" charset="77"/>
              </a:rPr>
              <a:t>Talent Solutions division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7CEB47-0192-2265-8EF2-9B4CA2B3BDC8}"/>
              </a:ext>
            </a:extLst>
          </p:cNvPr>
          <p:cNvSpPr txBox="1"/>
          <p:nvPr/>
        </p:nvSpPr>
        <p:spPr>
          <a:xfrm>
            <a:off x="8638064" y="3309756"/>
            <a:ext cx="3541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Avenir Next LT Pro" panose="020B0504020202020204" pitchFamily="34" charset="77"/>
              </a:rPr>
              <a:t>Premium Subscription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B0AB85-977A-2874-EE07-B0C845FEE5DC}"/>
              </a:ext>
            </a:extLst>
          </p:cNvPr>
          <p:cNvSpPr txBox="1"/>
          <p:nvPr/>
        </p:nvSpPr>
        <p:spPr>
          <a:xfrm>
            <a:off x="5748043" y="2586914"/>
            <a:ext cx="370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800" b="1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2</a:t>
            </a:r>
            <a:endParaRPr lang="en-US" sz="3800" b="1">
              <a:solidFill>
                <a:schemeClr val="bg1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7C0312-A17A-8D6E-02C0-BD633D7826A4}"/>
              </a:ext>
            </a:extLst>
          </p:cNvPr>
          <p:cNvSpPr/>
          <p:nvPr/>
        </p:nvSpPr>
        <p:spPr>
          <a:xfrm>
            <a:off x="5694172" y="2612956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541F16-3E91-BD6B-C9AB-AB4CC79380A8}"/>
              </a:ext>
            </a:extLst>
          </p:cNvPr>
          <p:cNvSpPr txBox="1"/>
          <p:nvPr/>
        </p:nvSpPr>
        <p:spPr>
          <a:xfrm>
            <a:off x="1477904" y="2512767"/>
            <a:ext cx="370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800" b="1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1</a:t>
            </a:r>
            <a:endParaRPr lang="en-US" sz="3800" b="1">
              <a:solidFill>
                <a:schemeClr val="bg1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C0C9EC-CBCA-A7C5-EDC4-4E9755312659}"/>
              </a:ext>
            </a:extLst>
          </p:cNvPr>
          <p:cNvSpPr/>
          <p:nvPr/>
        </p:nvSpPr>
        <p:spPr>
          <a:xfrm>
            <a:off x="1410781" y="2551872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3F6E1B-AAE5-B7FD-2E44-0F190C3690BA}"/>
              </a:ext>
            </a:extLst>
          </p:cNvPr>
          <p:cNvSpPr txBox="1"/>
          <p:nvPr/>
        </p:nvSpPr>
        <p:spPr>
          <a:xfrm>
            <a:off x="10235845" y="2636258"/>
            <a:ext cx="370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800" b="1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3</a:t>
            </a:r>
            <a:endParaRPr lang="en-US" sz="3800" b="1">
              <a:solidFill>
                <a:schemeClr val="bg1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29C6A7-416D-9E93-5E2E-0CC9AC576DEC}"/>
              </a:ext>
            </a:extLst>
          </p:cNvPr>
          <p:cNvSpPr/>
          <p:nvPr/>
        </p:nvSpPr>
        <p:spPr>
          <a:xfrm>
            <a:off x="10168911" y="2675363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3CB65A-4B99-FEBD-27FF-82F80AFEFC2D}"/>
              </a:ext>
            </a:extLst>
          </p:cNvPr>
          <p:cNvSpPr txBox="1"/>
          <p:nvPr/>
        </p:nvSpPr>
        <p:spPr>
          <a:xfrm>
            <a:off x="580500" y="4375312"/>
            <a:ext cx="2306611" cy="8765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b="1">
                <a:solidFill>
                  <a:schemeClr val="bg1"/>
                </a:solidFill>
                <a:latin typeface="Avenir Next LT Pro"/>
              </a:rPr>
              <a:t>Safeguard Users from Job Scam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76B56C-0D74-928E-D7E6-20771E297272}"/>
              </a:ext>
            </a:extLst>
          </p:cNvPr>
          <p:cNvSpPr txBox="1"/>
          <p:nvPr/>
        </p:nvSpPr>
        <p:spPr>
          <a:xfrm>
            <a:off x="4198142" y="4375311"/>
            <a:ext cx="3815497" cy="8765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b="1">
                <a:solidFill>
                  <a:schemeClr val="bg1"/>
                </a:solidFill>
                <a:latin typeface="Avenir Next LT Pro"/>
              </a:rPr>
              <a:t>Provide Exclusive Industry Insights &amp; Tailored Skill Training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EF555C-5442-D2A3-CD46-3091456A7718}"/>
              </a:ext>
            </a:extLst>
          </p:cNvPr>
          <p:cNvSpPr txBox="1"/>
          <p:nvPr/>
        </p:nvSpPr>
        <p:spPr>
          <a:xfrm>
            <a:off x="8830030" y="4375311"/>
            <a:ext cx="3022056" cy="8765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b="1">
                <a:solidFill>
                  <a:schemeClr val="bg1"/>
                </a:solidFill>
                <a:latin typeface="Avenir Next LT Pro"/>
              </a:rPr>
              <a:t>Premium Head-Hunter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BC4E83-B2AB-A120-563E-6B5C66516CF5}"/>
              </a:ext>
            </a:extLst>
          </p:cNvPr>
          <p:cNvSpPr/>
          <p:nvPr/>
        </p:nvSpPr>
        <p:spPr>
          <a:xfrm>
            <a:off x="391182" y="4375311"/>
            <a:ext cx="2781509" cy="101410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69955F-A0B0-959D-5582-3A60FEA2D87F}"/>
              </a:ext>
            </a:extLst>
          </p:cNvPr>
          <p:cNvSpPr/>
          <p:nvPr/>
        </p:nvSpPr>
        <p:spPr>
          <a:xfrm>
            <a:off x="4145428" y="4375311"/>
            <a:ext cx="3868211" cy="101410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DCB5DC-BFED-5E5B-ADF7-49CB970FCEBE}"/>
              </a:ext>
            </a:extLst>
          </p:cNvPr>
          <p:cNvSpPr/>
          <p:nvPr/>
        </p:nvSpPr>
        <p:spPr>
          <a:xfrm>
            <a:off x="8879748" y="4375311"/>
            <a:ext cx="3022056" cy="101410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5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3">
            <a:extLst>
              <a:ext uri="{FF2B5EF4-FFF2-40B4-BE49-F238E27FC236}">
                <a16:creationId xmlns:a16="http://schemas.microsoft.com/office/drawing/2014/main" id="{2FE98EC8-BCCE-EC1B-B31C-93D3600A2178}"/>
              </a:ext>
            </a:extLst>
          </p:cNvPr>
          <p:cNvSpPr txBox="1">
            <a:spLocks/>
          </p:cNvSpPr>
          <p:nvPr/>
        </p:nvSpPr>
        <p:spPr>
          <a:xfrm>
            <a:off x="391182" y="209835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Business Implementation </a:t>
            </a:r>
            <a:endParaRPr lang="en-US">
              <a:ea typeface="+mn-ea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8E575B3-C2E4-ADCC-9655-FEC14322363B}"/>
              </a:ext>
            </a:extLst>
          </p:cNvPr>
          <p:cNvSpPr txBox="1"/>
          <p:nvPr/>
        </p:nvSpPr>
        <p:spPr>
          <a:xfrm>
            <a:off x="405037" y="558391"/>
            <a:ext cx="4728923" cy="4201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1: Safeguard Users from Job Scam</a:t>
            </a:r>
          </a:p>
        </p:txBody>
      </p:sp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F0F2B4C-0615-551B-331E-94AA83333F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" r="7329" b="21324"/>
          <a:stretch/>
        </p:blipFill>
        <p:spPr bwMode="auto">
          <a:xfrm>
            <a:off x="5319597" y="0"/>
            <a:ext cx="6900113" cy="63038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C45918-FB4E-4150-97F2-4A5F3CB4BF27}"/>
              </a:ext>
            </a:extLst>
          </p:cNvPr>
          <p:cNvSpPr txBox="1"/>
          <p:nvPr/>
        </p:nvSpPr>
        <p:spPr>
          <a:xfrm>
            <a:off x="1400777" y="3159881"/>
            <a:ext cx="34912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If an account has three flagged posts, it will be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suspended</a:t>
            </a:r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6108D-D821-3EA6-1C24-1313150A630C}"/>
              </a:ext>
            </a:extLst>
          </p:cNvPr>
          <p:cNvSpPr/>
          <p:nvPr/>
        </p:nvSpPr>
        <p:spPr>
          <a:xfrm>
            <a:off x="828164" y="5055004"/>
            <a:ext cx="4074723" cy="8927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charset="0"/>
              </a:rPr>
              <a:t>Rigorously improve model's capability to effectively combat the ceaseless influx of job scams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11896-F289-6DAD-A1D4-678EB677F466}"/>
              </a:ext>
            </a:extLst>
          </p:cNvPr>
          <p:cNvSpPr txBox="1"/>
          <p:nvPr/>
        </p:nvSpPr>
        <p:spPr>
          <a:xfrm>
            <a:off x="1400777" y="1169112"/>
            <a:ext cx="2909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Auto-detected fraudulent listings were sent to the admin for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prompt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82759-0635-6946-3E5D-D4AECC0C6807}"/>
              </a:ext>
            </a:extLst>
          </p:cNvPr>
          <p:cNvSpPr txBox="1"/>
          <p:nvPr/>
        </p:nvSpPr>
        <p:spPr>
          <a:xfrm>
            <a:off x="1409875" y="2224435"/>
            <a:ext cx="349121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Suspicious keywords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highlighted</a:t>
            </a:r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 for easy identification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venir Next LT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F6030-9DAE-7A59-72E6-1E8E63EC7036}"/>
              </a:ext>
            </a:extLst>
          </p:cNvPr>
          <p:cNvSpPr txBox="1"/>
          <p:nvPr/>
        </p:nvSpPr>
        <p:spPr>
          <a:xfrm>
            <a:off x="1426896" y="4174658"/>
            <a:ext cx="34650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Retrain</a:t>
            </a:r>
            <a:r>
              <a:rPr lang="en-SG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 the model on misclassified listings</a:t>
            </a:r>
            <a:endParaRPr lang="en-GB" sz="1600">
              <a:solidFill>
                <a:schemeClr val="tx1">
                  <a:lumMod val="85000"/>
                  <a:lumOff val="15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30F9A3DE-4675-FD55-7C9A-A5F9D8B820E3}"/>
              </a:ext>
            </a:extLst>
          </p:cNvPr>
          <p:cNvSpPr>
            <a:spLocks/>
          </p:cNvSpPr>
          <p:nvPr/>
        </p:nvSpPr>
        <p:spPr bwMode="auto">
          <a:xfrm>
            <a:off x="815102" y="1203951"/>
            <a:ext cx="540330" cy="58477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  <a:ea typeface="Titillium" charset="0"/>
                <a:cs typeface="Titillium" charset="0"/>
              </a:rPr>
              <a:t>01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54354F55-7122-5D7D-1C76-115970861BC3}"/>
              </a:ext>
            </a:extLst>
          </p:cNvPr>
          <p:cNvSpPr>
            <a:spLocks/>
          </p:cNvSpPr>
          <p:nvPr/>
        </p:nvSpPr>
        <p:spPr bwMode="auto">
          <a:xfrm>
            <a:off x="804146" y="2201976"/>
            <a:ext cx="540329" cy="58477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28C61EAC-49D2-C471-6051-2368C3711AC5}"/>
              </a:ext>
            </a:extLst>
          </p:cNvPr>
          <p:cNvSpPr>
            <a:spLocks/>
          </p:cNvSpPr>
          <p:nvPr/>
        </p:nvSpPr>
        <p:spPr bwMode="auto">
          <a:xfrm>
            <a:off x="804146" y="3139058"/>
            <a:ext cx="540329" cy="58477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10FB909-D626-8D6D-64AC-7C5E7A7C9F75}"/>
              </a:ext>
            </a:extLst>
          </p:cNvPr>
          <p:cNvSpPr>
            <a:spLocks/>
          </p:cNvSpPr>
          <p:nvPr/>
        </p:nvSpPr>
        <p:spPr bwMode="auto">
          <a:xfrm>
            <a:off x="804145" y="4129148"/>
            <a:ext cx="540329" cy="58477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9551E80-DD63-7170-A870-96D5301268B5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3411844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3">
            <a:extLst>
              <a:ext uri="{FF2B5EF4-FFF2-40B4-BE49-F238E27FC236}">
                <a16:creationId xmlns:a16="http://schemas.microsoft.com/office/drawing/2014/main" id="{2FE98EC8-BCCE-EC1B-B31C-93D3600A2178}"/>
              </a:ext>
            </a:extLst>
          </p:cNvPr>
          <p:cNvSpPr txBox="1">
            <a:spLocks/>
          </p:cNvSpPr>
          <p:nvPr/>
        </p:nvSpPr>
        <p:spPr>
          <a:xfrm>
            <a:off x="391182" y="209835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Business Implementation </a:t>
            </a:r>
            <a:endParaRPr lang="en-US">
              <a:ea typeface="+mn-ea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8E575B3-C2E4-ADCC-9655-FEC14322363B}"/>
              </a:ext>
            </a:extLst>
          </p:cNvPr>
          <p:cNvSpPr txBox="1"/>
          <p:nvPr/>
        </p:nvSpPr>
        <p:spPr>
          <a:xfrm>
            <a:off x="405038" y="558391"/>
            <a:ext cx="455127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2: Provide Exclusive Industry Insights &amp; Tailored Skill Training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DC7F04-15A7-EB24-2BD6-34555DACB5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2307" b="19499"/>
          <a:stretch/>
        </p:blipFill>
        <p:spPr bwMode="auto">
          <a:xfrm>
            <a:off x="4844143" y="0"/>
            <a:ext cx="7347856" cy="63309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8D25E0-A4BE-B2B9-4F61-EF719085720E}"/>
              </a:ext>
            </a:extLst>
          </p:cNvPr>
          <p:cNvSpPr txBox="1"/>
          <p:nvPr/>
        </p:nvSpPr>
        <p:spPr>
          <a:xfrm>
            <a:off x="959897" y="1593201"/>
            <a:ext cx="3884245" cy="6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2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0"/>
                <a:cs typeface="Lato Light" charset="0"/>
              </a:rPr>
              <a:t>Market understanding for jobseekers</a:t>
            </a:r>
          </a:p>
          <a:p>
            <a:pPr marL="171450" indent="-171450" defTabSz="9142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0"/>
                <a:cs typeface="Lato Light" charset="0"/>
              </a:rPr>
              <a:t>Adaptive recruitment strategies for recruiters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5962A9-C68A-F712-0106-6CFFE5ED21F6}"/>
              </a:ext>
            </a:extLst>
          </p:cNvPr>
          <p:cNvSpPr/>
          <p:nvPr/>
        </p:nvSpPr>
        <p:spPr>
          <a:xfrm>
            <a:off x="971616" y="1364553"/>
            <a:ext cx="3745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0"/>
                <a:ea typeface="Montserrat" charset="0"/>
                <a:cs typeface="Montserrat" charset="0"/>
              </a:rPr>
              <a:t>Provide insight into future skill demand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4569E5-7BA5-0214-94B5-8BA8C52301F7}"/>
              </a:ext>
            </a:extLst>
          </p:cNvPr>
          <p:cNvSpPr txBox="1"/>
          <p:nvPr/>
        </p:nvSpPr>
        <p:spPr>
          <a:xfrm>
            <a:off x="971616" y="2879072"/>
            <a:ext cx="3872526" cy="125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2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0"/>
                <a:cs typeface="Lato Light" charset="0"/>
              </a:rPr>
              <a:t>Remain resilient in an ever-evolving industry by constant upskilling </a:t>
            </a:r>
          </a:p>
          <a:p>
            <a:pPr marL="171450" indent="-171450" defTabSz="9142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0"/>
                <a:cs typeface="Lato Light" charset="0"/>
              </a:rPr>
              <a:t>Enhance course attractiveness &amp; introduce new courses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1D855A-C0EF-C9E4-CC36-E16F833C1760}"/>
              </a:ext>
            </a:extLst>
          </p:cNvPr>
          <p:cNvSpPr/>
          <p:nvPr/>
        </p:nvSpPr>
        <p:spPr>
          <a:xfrm>
            <a:off x="956612" y="2632746"/>
            <a:ext cx="3745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0"/>
                <a:ea typeface="Montserrat" charset="0"/>
                <a:cs typeface="Montserrat" charset="0"/>
              </a:rPr>
              <a:t>Offer relevant training courses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4B12A-315F-4DB8-D1C8-CCD2B50178D7}"/>
              </a:ext>
            </a:extLst>
          </p:cNvPr>
          <p:cNvSpPr txBox="1"/>
          <p:nvPr/>
        </p:nvSpPr>
        <p:spPr>
          <a:xfrm>
            <a:off x="956612" y="4745561"/>
            <a:ext cx="3918588" cy="95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2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3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0"/>
                <a:cs typeface="Lato Light" charset="0"/>
              </a:rPr>
              <a:t>Collect employer feedback to supplement forecasting model (e.g., skill demand accuracy, pre-planning effectiveness).</a:t>
            </a:r>
            <a:endParaRPr lang="en-US" sz="1300">
              <a:solidFill>
                <a:schemeClr val="tx1">
                  <a:lumMod val="85000"/>
                  <a:lumOff val="15000"/>
                </a:schemeClr>
              </a:solidFill>
              <a:latin typeface="Avenir Next LT Pro" panose="020B0504020202020204" pitchFamily="34" charset="0"/>
              <a:cs typeface="Lato Light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D21583-267E-6124-D075-ED6B436F809C}"/>
              </a:ext>
            </a:extLst>
          </p:cNvPr>
          <p:cNvSpPr/>
          <p:nvPr/>
        </p:nvSpPr>
        <p:spPr>
          <a:xfrm>
            <a:off x="956612" y="4485912"/>
            <a:ext cx="3745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0"/>
                <a:ea typeface="Montserrat" charset="0"/>
                <a:cs typeface="Montserrat" charset="0"/>
              </a:rPr>
              <a:t>Optimize Forecasting Model </a:t>
            </a: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9FA4E9A4-9A8E-04BD-A54F-D0F71EBD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2" y="1364553"/>
            <a:ext cx="658706" cy="658706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79818D8-72FF-4FCC-B2BD-BB9CDE6DD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09" y="2561756"/>
            <a:ext cx="501260" cy="50126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DBF6A907-914E-3CF7-F163-27056205A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09" y="4315917"/>
            <a:ext cx="609600" cy="609600"/>
          </a:xfrm>
          <a:prstGeom prst="rect">
            <a:avLst/>
          </a:prstGeom>
        </p:spPr>
      </p:pic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ACC8DC00-B8BA-9077-14A8-4B48E3F06154}"/>
              </a:ext>
            </a:extLst>
          </p:cNvPr>
          <p:cNvSpPr txBox="1">
            <a:spLocks/>
          </p:cNvSpPr>
          <p:nvPr/>
        </p:nvSpPr>
        <p:spPr>
          <a:xfrm>
            <a:off x="11144249" y="16289"/>
            <a:ext cx="1045897" cy="39012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1389926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3">
            <a:extLst>
              <a:ext uri="{FF2B5EF4-FFF2-40B4-BE49-F238E27FC236}">
                <a16:creationId xmlns:a16="http://schemas.microsoft.com/office/drawing/2014/main" id="{2FE98EC8-BCCE-EC1B-B31C-93D3600A2178}"/>
              </a:ext>
            </a:extLst>
          </p:cNvPr>
          <p:cNvSpPr txBox="1">
            <a:spLocks/>
          </p:cNvSpPr>
          <p:nvPr/>
        </p:nvSpPr>
        <p:spPr>
          <a:xfrm>
            <a:off x="391182" y="209835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Business Implementation </a:t>
            </a:r>
            <a:endParaRPr lang="en-US">
              <a:ea typeface="+mn-ea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8E575B3-C2E4-ADCC-9655-FEC14322363B}"/>
              </a:ext>
            </a:extLst>
          </p:cNvPr>
          <p:cNvSpPr txBox="1"/>
          <p:nvPr/>
        </p:nvSpPr>
        <p:spPr>
          <a:xfrm>
            <a:off x="405038" y="558391"/>
            <a:ext cx="45512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3: Premium Head-Hunting Service</a:t>
            </a:r>
          </a:p>
        </p:txBody>
      </p:sp>
      <p:pic>
        <p:nvPicPr>
          <p:cNvPr id="2" name="Picture 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A7137C8-4578-F0A7-8EBC-1057FCF16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" b="50844"/>
          <a:stretch/>
        </p:blipFill>
        <p:spPr bwMode="auto">
          <a:xfrm>
            <a:off x="4790123" y="1206218"/>
            <a:ext cx="7247682" cy="39600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D8C76B-47E9-827F-1F6C-88D50CF7E588}"/>
              </a:ext>
            </a:extLst>
          </p:cNvPr>
          <p:cNvSpPr txBox="1"/>
          <p:nvPr/>
        </p:nvSpPr>
        <p:spPr>
          <a:xfrm>
            <a:off x="841367" y="1278845"/>
            <a:ext cx="38375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0"/>
              </a:rPr>
              <a:t>Premium Head-Hunting feature for 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0"/>
              </a:rPr>
              <a:t>Recruiter</a:t>
            </a:r>
          </a:p>
        </p:txBody>
      </p:sp>
      <p:sp>
        <p:nvSpPr>
          <p:cNvPr id="4" name="Shape 2906">
            <a:extLst>
              <a:ext uri="{FF2B5EF4-FFF2-40B4-BE49-F238E27FC236}">
                <a16:creationId xmlns:a16="http://schemas.microsoft.com/office/drawing/2014/main" id="{A88C18C5-AF62-3192-4DC4-C547DEE6C72C}"/>
              </a:ext>
            </a:extLst>
          </p:cNvPr>
          <p:cNvSpPr/>
          <p:nvPr/>
        </p:nvSpPr>
        <p:spPr>
          <a:xfrm>
            <a:off x="405038" y="1245499"/>
            <a:ext cx="376738" cy="37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Lato Light" charset="0"/>
              <a:ea typeface="Lato Light" charset="0"/>
              <a:cs typeface="Lato Light" charset="0"/>
              <a:sym typeface="Gill Sans"/>
            </a:endParaRPr>
          </a:p>
        </p:txBody>
      </p:sp>
      <p:sp>
        <p:nvSpPr>
          <p:cNvPr id="5" name="Shape 2906">
            <a:extLst>
              <a:ext uri="{FF2B5EF4-FFF2-40B4-BE49-F238E27FC236}">
                <a16:creationId xmlns:a16="http://schemas.microsoft.com/office/drawing/2014/main" id="{EA91F77F-39FE-A07B-E9E9-A21166C3F23D}"/>
              </a:ext>
            </a:extLst>
          </p:cNvPr>
          <p:cNvSpPr/>
          <p:nvPr/>
        </p:nvSpPr>
        <p:spPr>
          <a:xfrm>
            <a:off x="405038" y="1902068"/>
            <a:ext cx="376738" cy="37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Lato Light" charset="0"/>
              <a:ea typeface="Lato Light" charset="0"/>
              <a:cs typeface="Lato Light" charset="0"/>
              <a:sym typeface="Gill Sans"/>
            </a:endParaRPr>
          </a:p>
        </p:txBody>
      </p:sp>
      <p:sp>
        <p:nvSpPr>
          <p:cNvPr id="8" name="Shape 2906">
            <a:extLst>
              <a:ext uri="{FF2B5EF4-FFF2-40B4-BE49-F238E27FC236}">
                <a16:creationId xmlns:a16="http://schemas.microsoft.com/office/drawing/2014/main" id="{6D6715BC-9BA6-F9E6-C2B4-254ADBBA0311}"/>
              </a:ext>
            </a:extLst>
          </p:cNvPr>
          <p:cNvSpPr/>
          <p:nvPr/>
        </p:nvSpPr>
        <p:spPr>
          <a:xfrm>
            <a:off x="405038" y="2701215"/>
            <a:ext cx="376738" cy="37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Lato Light" charset="0"/>
              <a:ea typeface="Lato Light" charset="0"/>
              <a:cs typeface="Lato Light" charset="0"/>
              <a:sym typeface="Gill Sans"/>
            </a:endParaRPr>
          </a:p>
        </p:txBody>
      </p:sp>
      <p:sp>
        <p:nvSpPr>
          <p:cNvPr id="10" name="Shape 2906">
            <a:extLst>
              <a:ext uri="{FF2B5EF4-FFF2-40B4-BE49-F238E27FC236}">
                <a16:creationId xmlns:a16="http://schemas.microsoft.com/office/drawing/2014/main" id="{08444753-AC37-BA7E-0ABB-9CDB7DEFAA56}"/>
              </a:ext>
            </a:extLst>
          </p:cNvPr>
          <p:cNvSpPr/>
          <p:nvPr/>
        </p:nvSpPr>
        <p:spPr>
          <a:xfrm>
            <a:off x="391182" y="3481140"/>
            <a:ext cx="376738" cy="37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Lato Light" charset="0"/>
              <a:ea typeface="Lato Light" charset="0"/>
              <a:cs typeface="Lato Light" charset="0"/>
              <a:sym typeface="Gill Sans"/>
            </a:endParaRPr>
          </a:p>
        </p:txBody>
      </p:sp>
      <p:sp>
        <p:nvSpPr>
          <p:cNvPr id="11" name="Shape 2906">
            <a:extLst>
              <a:ext uri="{FF2B5EF4-FFF2-40B4-BE49-F238E27FC236}">
                <a16:creationId xmlns:a16="http://schemas.microsoft.com/office/drawing/2014/main" id="{AEF0B2CF-9F97-E597-9636-01DE0D463438}"/>
              </a:ext>
            </a:extLst>
          </p:cNvPr>
          <p:cNvSpPr/>
          <p:nvPr/>
        </p:nvSpPr>
        <p:spPr>
          <a:xfrm>
            <a:off x="391182" y="4242951"/>
            <a:ext cx="376738" cy="37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Lato Light" charset="0"/>
              <a:ea typeface="Lato Light" charset="0"/>
              <a:cs typeface="Lato Light" charset="0"/>
              <a:sym typeface="Gill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103AE-E4EE-5664-D097-B08760E660D4}"/>
              </a:ext>
            </a:extLst>
          </p:cNvPr>
          <p:cNvSpPr txBox="1"/>
          <p:nvPr/>
        </p:nvSpPr>
        <p:spPr>
          <a:xfrm>
            <a:off x="827235" y="1849556"/>
            <a:ext cx="3870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SG" sz="1400">
                <a:solidFill>
                  <a:srgbClr val="000000"/>
                </a:solidFill>
                <a:latin typeface="Avenir Next LT Pro" panose="020B0504020202020204" pitchFamily="34" charset="0"/>
              </a:rPr>
              <a:t>Recommend potential job seekers identified by model, </a:t>
            </a:r>
            <a:r>
              <a:rPr lang="en-SG" sz="1400" b="1">
                <a:solidFill>
                  <a:srgbClr val="000000"/>
                </a:solidFill>
                <a:latin typeface="Avenir Next LT Pro" panose="020B0504020202020204" pitchFamily="34" charset="0"/>
              </a:rPr>
              <a:t>sorted</a:t>
            </a:r>
            <a:r>
              <a:rPr lang="en-SG" sz="1400">
                <a:solidFill>
                  <a:srgbClr val="000000"/>
                </a:solidFill>
                <a:latin typeface="Avenir Next LT Pro" panose="020B0504020202020204" pitchFamily="34" charset="0"/>
              </a:rPr>
              <a:t> by predicted probability.</a:t>
            </a:r>
            <a:endParaRPr lang="en-US" sz="140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4876E-D3DD-8ABB-AB35-92FA9E8EFE3E}"/>
              </a:ext>
            </a:extLst>
          </p:cNvPr>
          <p:cNvSpPr txBox="1"/>
          <p:nvPr/>
        </p:nvSpPr>
        <p:spPr>
          <a:xfrm>
            <a:off x="827235" y="2620772"/>
            <a:ext cx="3706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0"/>
              </a:rPr>
              <a:t>Provide 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0"/>
              </a:rPr>
              <a:t>insights</a:t>
            </a: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0"/>
              </a:rPr>
              <a:t> on reasons for a candidate's job change willingness.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EDB176-2733-1DC6-EA31-854B273FF0D5}"/>
              </a:ext>
            </a:extLst>
          </p:cNvPr>
          <p:cNvSpPr txBox="1"/>
          <p:nvPr/>
        </p:nvSpPr>
        <p:spPr>
          <a:xfrm>
            <a:off x="860267" y="3473425"/>
            <a:ext cx="3706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0"/>
              </a:rPr>
              <a:t>Understand the candidate's 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0"/>
              </a:rPr>
              <a:t>motivations</a:t>
            </a: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0"/>
              </a:rPr>
              <a:t> and provide a more 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0"/>
              </a:rPr>
              <a:t>tailored</a:t>
            </a: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0"/>
              </a:rPr>
              <a:t> offer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905468-CB27-D831-8426-B0F5215D3151}"/>
              </a:ext>
            </a:extLst>
          </p:cNvPr>
          <p:cNvSpPr txBox="1"/>
          <p:nvPr/>
        </p:nvSpPr>
        <p:spPr>
          <a:xfrm>
            <a:off x="860266" y="4242951"/>
            <a:ext cx="38375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0"/>
              </a:rPr>
              <a:t>Negative &amp; Proactive candidates will be 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0"/>
              </a:rPr>
              <a:t>feedbacked</a:t>
            </a: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0"/>
              </a:rPr>
              <a:t> to model for enhancement</a:t>
            </a:r>
          </a:p>
          <a:p>
            <a:pPr defTabSz="914400">
              <a:defRPr/>
            </a:pP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0"/>
              </a:rPr>
              <a:t>- </a:t>
            </a:r>
            <a:r>
              <a:rPr lang="en-US" sz="1200" i="1">
                <a:solidFill>
                  <a:srgbClr val="000000"/>
                </a:solidFill>
                <a:latin typeface="Avenir Next LT Pro" panose="020B0504020202020204" pitchFamily="34" charset="0"/>
              </a:rPr>
              <a:t>After reach out, the </a:t>
            </a:r>
            <a:r>
              <a:rPr lang="en-SG" sz="1200" i="1">
                <a:solidFill>
                  <a:srgbClr val="000000"/>
                </a:solidFill>
                <a:latin typeface="Avenir Next LT Pro" panose="020B0504020202020204" pitchFamily="34" charset="0"/>
              </a:rPr>
              <a:t>recruiter checks if candidate seeks job change and feedback to system</a:t>
            </a:r>
            <a:endParaRPr lang="en-US" sz="1400" i="1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E2840ED3-EFD5-3380-B8A3-6480FE27C82E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181901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>
            <a:extLst>
              <a:ext uri="{FF2B5EF4-FFF2-40B4-BE49-F238E27FC236}">
                <a16:creationId xmlns:a16="http://schemas.microsoft.com/office/drawing/2014/main" id="{F78FA94C-BF66-0F2C-A05F-6761F43F0121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Expected Business Outcomes</a:t>
            </a:r>
            <a:endParaRPr lang="en-US">
              <a:ea typeface="+mn-ea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54947944-EBA8-F000-E1D5-2FF4B7B6F1ED}"/>
              </a:ext>
            </a:extLst>
          </p:cNvPr>
          <p:cNvSpPr/>
          <p:nvPr/>
        </p:nvSpPr>
        <p:spPr bwMode="auto">
          <a:xfrm>
            <a:off x="1624250" y="3027957"/>
            <a:ext cx="1826980" cy="1820806"/>
          </a:xfrm>
          <a:custGeom>
            <a:avLst/>
            <a:gdLst>
              <a:gd name="T0" fmla="*/ 189 w 197"/>
              <a:gd name="T1" fmla="*/ 92 h 196"/>
              <a:gd name="T2" fmla="*/ 196 w 197"/>
              <a:gd name="T3" fmla="*/ 80 h 196"/>
              <a:gd name="T4" fmla="*/ 187 w 197"/>
              <a:gd name="T5" fmla="*/ 79 h 196"/>
              <a:gd name="T6" fmla="*/ 189 w 197"/>
              <a:gd name="T7" fmla="*/ 58 h 196"/>
              <a:gd name="T8" fmla="*/ 183 w 197"/>
              <a:gd name="T9" fmla="*/ 50 h 196"/>
              <a:gd name="T10" fmla="*/ 172 w 197"/>
              <a:gd name="T11" fmla="*/ 35 h 196"/>
              <a:gd name="T12" fmla="*/ 165 w 197"/>
              <a:gd name="T13" fmla="*/ 26 h 196"/>
              <a:gd name="T14" fmla="*/ 147 w 197"/>
              <a:gd name="T15" fmla="*/ 21 h 196"/>
              <a:gd name="T16" fmla="*/ 141 w 197"/>
              <a:gd name="T17" fmla="*/ 9 h 196"/>
              <a:gd name="T18" fmla="*/ 135 w 197"/>
              <a:gd name="T19" fmla="*/ 15 h 196"/>
              <a:gd name="T20" fmla="*/ 122 w 197"/>
              <a:gd name="T21" fmla="*/ 4 h 196"/>
              <a:gd name="T22" fmla="*/ 111 w 197"/>
              <a:gd name="T23" fmla="*/ 0 h 196"/>
              <a:gd name="T24" fmla="*/ 98 w 197"/>
              <a:gd name="T25" fmla="*/ 8 h 196"/>
              <a:gd name="T26" fmla="*/ 98 w 197"/>
              <a:gd name="T27" fmla="*/ 8 h 196"/>
              <a:gd name="T28" fmla="*/ 92 w 197"/>
              <a:gd name="T29" fmla="*/ 2 h 196"/>
              <a:gd name="T30" fmla="*/ 81 w 197"/>
              <a:gd name="T31" fmla="*/ 1 h 196"/>
              <a:gd name="T32" fmla="*/ 65 w 197"/>
              <a:gd name="T33" fmla="*/ 14 h 196"/>
              <a:gd name="T34" fmla="*/ 59 w 197"/>
              <a:gd name="T35" fmla="*/ 7 h 196"/>
              <a:gd name="T36" fmla="*/ 53 w 197"/>
              <a:gd name="T37" fmla="*/ 20 h 196"/>
              <a:gd name="T38" fmla="*/ 35 w 197"/>
              <a:gd name="T39" fmla="*/ 23 h 196"/>
              <a:gd name="T40" fmla="*/ 27 w 197"/>
              <a:gd name="T41" fmla="*/ 33 h 196"/>
              <a:gd name="T42" fmla="*/ 16 w 197"/>
              <a:gd name="T43" fmla="*/ 47 h 196"/>
              <a:gd name="T44" fmla="*/ 9 w 197"/>
              <a:gd name="T45" fmla="*/ 55 h 196"/>
              <a:gd name="T46" fmla="*/ 13 w 197"/>
              <a:gd name="T47" fmla="*/ 69 h 196"/>
              <a:gd name="T48" fmla="*/ 4 w 197"/>
              <a:gd name="T49" fmla="*/ 75 h 196"/>
              <a:gd name="T50" fmla="*/ 2 w 197"/>
              <a:gd name="T51" fmla="*/ 88 h 196"/>
              <a:gd name="T52" fmla="*/ 2 w 197"/>
              <a:gd name="T53" fmla="*/ 105 h 196"/>
              <a:gd name="T54" fmla="*/ 4 w 197"/>
              <a:gd name="T55" fmla="*/ 118 h 196"/>
              <a:gd name="T56" fmla="*/ 15 w 197"/>
              <a:gd name="T57" fmla="*/ 132 h 196"/>
              <a:gd name="T58" fmla="*/ 12 w 197"/>
              <a:gd name="T59" fmla="*/ 145 h 196"/>
              <a:gd name="T60" fmla="*/ 21 w 197"/>
              <a:gd name="T61" fmla="*/ 144 h 196"/>
              <a:gd name="T62" fmla="*/ 25 w 197"/>
              <a:gd name="T63" fmla="*/ 163 h 196"/>
              <a:gd name="T64" fmla="*/ 34 w 197"/>
              <a:gd name="T65" fmla="*/ 170 h 196"/>
              <a:gd name="T66" fmla="*/ 48 w 197"/>
              <a:gd name="T67" fmla="*/ 180 h 196"/>
              <a:gd name="T68" fmla="*/ 58 w 197"/>
              <a:gd name="T69" fmla="*/ 187 h 196"/>
              <a:gd name="T70" fmla="*/ 70 w 197"/>
              <a:gd name="T71" fmla="*/ 183 h 196"/>
              <a:gd name="T72" fmla="*/ 78 w 197"/>
              <a:gd name="T73" fmla="*/ 194 h 196"/>
              <a:gd name="T74" fmla="*/ 89 w 197"/>
              <a:gd name="T75" fmla="*/ 194 h 196"/>
              <a:gd name="T76" fmla="*/ 105 w 197"/>
              <a:gd name="T77" fmla="*/ 188 h 196"/>
              <a:gd name="T78" fmla="*/ 108 w 197"/>
              <a:gd name="T79" fmla="*/ 196 h 196"/>
              <a:gd name="T80" fmla="*/ 118 w 197"/>
              <a:gd name="T81" fmla="*/ 186 h 196"/>
              <a:gd name="T82" fmla="*/ 137 w 197"/>
              <a:gd name="T83" fmla="*/ 189 h 196"/>
              <a:gd name="T84" fmla="*/ 147 w 197"/>
              <a:gd name="T85" fmla="*/ 182 h 196"/>
              <a:gd name="T86" fmla="*/ 161 w 197"/>
              <a:gd name="T87" fmla="*/ 172 h 196"/>
              <a:gd name="T88" fmla="*/ 171 w 197"/>
              <a:gd name="T89" fmla="*/ 166 h 196"/>
              <a:gd name="T90" fmla="*/ 176 w 197"/>
              <a:gd name="T91" fmla="*/ 146 h 196"/>
              <a:gd name="T92" fmla="*/ 184 w 197"/>
              <a:gd name="T93" fmla="*/ 148 h 196"/>
              <a:gd name="T94" fmla="*/ 182 w 197"/>
              <a:gd name="T95" fmla="*/ 134 h 196"/>
              <a:gd name="T96" fmla="*/ 193 w 197"/>
              <a:gd name="T97" fmla="*/ 121 h 196"/>
              <a:gd name="T98" fmla="*/ 197 w 197"/>
              <a:gd name="T99" fmla="*/ 11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97" h="196">
                <a:moveTo>
                  <a:pt x="195" y="108"/>
                </a:moveTo>
                <a:cubicBezTo>
                  <a:pt x="189" y="107"/>
                  <a:pt x="189" y="107"/>
                  <a:pt x="189" y="107"/>
                </a:cubicBezTo>
                <a:cubicBezTo>
                  <a:pt x="190" y="102"/>
                  <a:pt x="190" y="97"/>
                  <a:pt x="189" y="92"/>
                </a:cubicBezTo>
                <a:cubicBezTo>
                  <a:pt x="195" y="91"/>
                  <a:pt x="195" y="91"/>
                  <a:pt x="195" y="91"/>
                </a:cubicBezTo>
                <a:cubicBezTo>
                  <a:pt x="197" y="90"/>
                  <a:pt x="197" y="89"/>
                  <a:pt x="197" y="88"/>
                </a:cubicBezTo>
                <a:cubicBezTo>
                  <a:pt x="197" y="85"/>
                  <a:pt x="197" y="83"/>
                  <a:pt x="196" y="80"/>
                </a:cubicBezTo>
                <a:cubicBezTo>
                  <a:pt x="196" y="79"/>
                  <a:pt x="195" y="78"/>
                  <a:pt x="194" y="78"/>
                </a:cubicBezTo>
                <a:cubicBezTo>
                  <a:pt x="194" y="78"/>
                  <a:pt x="194" y="78"/>
                  <a:pt x="194" y="78"/>
                </a:cubicBezTo>
                <a:cubicBezTo>
                  <a:pt x="187" y="79"/>
                  <a:pt x="187" y="79"/>
                  <a:pt x="187" y="79"/>
                </a:cubicBezTo>
                <a:cubicBezTo>
                  <a:pt x="186" y="74"/>
                  <a:pt x="185" y="69"/>
                  <a:pt x="183" y="64"/>
                </a:cubicBezTo>
                <a:cubicBezTo>
                  <a:pt x="188" y="61"/>
                  <a:pt x="188" y="61"/>
                  <a:pt x="188" y="61"/>
                </a:cubicBezTo>
                <a:cubicBezTo>
                  <a:pt x="189" y="61"/>
                  <a:pt x="190" y="59"/>
                  <a:pt x="189" y="58"/>
                </a:cubicBezTo>
                <a:cubicBezTo>
                  <a:pt x="188" y="56"/>
                  <a:pt x="187" y="53"/>
                  <a:pt x="186" y="51"/>
                </a:cubicBezTo>
                <a:cubicBezTo>
                  <a:pt x="185" y="50"/>
                  <a:pt x="184" y="49"/>
                  <a:pt x="184" y="49"/>
                </a:cubicBezTo>
                <a:cubicBezTo>
                  <a:pt x="183" y="49"/>
                  <a:pt x="183" y="50"/>
                  <a:pt x="183" y="50"/>
                </a:cubicBezTo>
                <a:cubicBezTo>
                  <a:pt x="177" y="52"/>
                  <a:pt x="177" y="52"/>
                  <a:pt x="177" y="52"/>
                </a:cubicBezTo>
                <a:cubicBezTo>
                  <a:pt x="174" y="48"/>
                  <a:pt x="171" y="44"/>
                  <a:pt x="168" y="40"/>
                </a:cubicBezTo>
                <a:cubicBezTo>
                  <a:pt x="172" y="35"/>
                  <a:pt x="172" y="35"/>
                  <a:pt x="172" y="35"/>
                </a:cubicBezTo>
                <a:cubicBezTo>
                  <a:pt x="173" y="35"/>
                  <a:pt x="173" y="33"/>
                  <a:pt x="173" y="32"/>
                </a:cubicBezTo>
                <a:cubicBezTo>
                  <a:pt x="171" y="30"/>
                  <a:pt x="169" y="28"/>
                  <a:pt x="167" y="26"/>
                </a:cubicBezTo>
                <a:cubicBezTo>
                  <a:pt x="166" y="26"/>
                  <a:pt x="166" y="26"/>
                  <a:pt x="165" y="26"/>
                </a:cubicBezTo>
                <a:cubicBezTo>
                  <a:pt x="164" y="26"/>
                  <a:pt x="164" y="26"/>
                  <a:pt x="163" y="26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5" y="27"/>
                  <a:pt x="151" y="24"/>
                  <a:pt x="147" y="21"/>
                </a:cubicBezTo>
                <a:cubicBezTo>
                  <a:pt x="150" y="16"/>
                  <a:pt x="150" y="16"/>
                  <a:pt x="150" y="16"/>
                </a:cubicBezTo>
                <a:cubicBezTo>
                  <a:pt x="150" y="15"/>
                  <a:pt x="150" y="13"/>
                  <a:pt x="149" y="13"/>
                </a:cubicBezTo>
                <a:cubicBezTo>
                  <a:pt x="146" y="12"/>
                  <a:pt x="144" y="10"/>
                  <a:pt x="141" y="9"/>
                </a:cubicBezTo>
                <a:cubicBezTo>
                  <a:pt x="141" y="9"/>
                  <a:pt x="140" y="9"/>
                  <a:pt x="140" y="9"/>
                </a:cubicBezTo>
                <a:cubicBezTo>
                  <a:pt x="139" y="9"/>
                  <a:pt x="139" y="9"/>
                  <a:pt x="138" y="10"/>
                </a:cubicBezTo>
                <a:cubicBezTo>
                  <a:pt x="135" y="15"/>
                  <a:pt x="135" y="15"/>
                  <a:pt x="135" y="15"/>
                </a:cubicBezTo>
                <a:cubicBezTo>
                  <a:pt x="133" y="14"/>
                  <a:pt x="130" y="13"/>
                  <a:pt x="128" y="13"/>
                </a:cubicBezTo>
                <a:cubicBezTo>
                  <a:pt x="126" y="12"/>
                  <a:pt x="123" y="11"/>
                  <a:pt x="121" y="10"/>
                </a:cubicBezTo>
                <a:cubicBezTo>
                  <a:pt x="122" y="4"/>
                  <a:pt x="122" y="4"/>
                  <a:pt x="122" y="4"/>
                </a:cubicBezTo>
                <a:cubicBezTo>
                  <a:pt x="122" y="3"/>
                  <a:pt x="121" y="2"/>
                  <a:pt x="120" y="2"/>
                </a:cubicBezTo>
                <a:cubicBezTo>
                  <a:pt x="117" y="1"/>
                  <a:pt x="114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09" y="1"/>
                  <a:pt x="109" y="2"/>
                </a:cubicBezTo>
                <a:cubicBezTo>
                  <a:pt x="108" y="8"/>
                  <a:pt x="108" y="8"/>
                  <a:pt x="108" y="8"/>
                </a:cubicBezTo>
                <a:cubicBezTo>
                  <a:pt x="105" y="8"/>
                  <a:pt x="102" y="8"/>
                  <a:pt x="98" y="8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6" y="8"/>
                  <a:pt x="95" y="8"/>
                  <a:pt x="93" y="8"/>
                </a:cubicBezTo>
                <a:cubicBezTo>
                  <a:pt x="92" y="2"/>
                  <a:pt x="92" y="2"/>
                  <a:pt x="92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6" y="0"/>
                  <a:pt x="83" y="0"/>
                  <a:pt x="81" y="1"/>
                </a:cubicBezTo>
                <a:cubicBezTo>
                  <a:pt x="79" y="1"/>
                  <a:pt x="79" y="2"/>
                  <a:pt x="79" y="3"/>
                </a:cubicBezTo>
                <a:cubicBezTo>
                  <a:pt x="80" y="10"/>
                  <a:pt x="80" y="10"/>
                  <a:pt x="80" y="10"/>
                </a:cubicBezTo>
                <a:cubicBezTo>
                  <a:pt x="75" y="11"/>
                  <a:pt x="70" y="12"/>
                  <a:pt x="65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1" y="7"/>
                  <a:pt x="60" y="7"/>
                </a:cubicBezTo>
                <a:cubicBezTo>
                  <a:pt x="60" y="7"/>
                  <a:pt x="59" y="7"/>
                  <a:pt x="59" y="7"/>
                </a:cubicBezTo>
                <a:cubicBezTo>
                  <a:pt x="57" y="8"/>
                  <a:pt x="54" y="10"/>
                  <a:pt x="52" y="11"/>
                </a:cubicBezTo>
                <a:cubicBezTo>
                  <a:pt x="50" y="12"/>
                  <a:pt x="50" y="13"/>
                  <a:pt x="51" y="14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2"/>
                  <a:pt x="45" y="25"/>
                  <a:pt x="41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5" y="23"/>
                  <a:pt x="35" y="23"/>
                </a:cubicBezTo>
                <a:cubicBezTo>
                  <a:pt x="34" y="23"/>
                  <a:pt x="33" y="24"/>
                  <a:pt x="33" y="24"/>
                </a:cubicBezTo>
                <a:cubicBezTo>
                  <a:pt x="31" y="26"/>
                  <a:pt x="29" y="28"/>
                  <a:pt x="27" y="30"/>
                </a:cubicBezTo>
                <a:cubicBezTo>
                  <a:pt x="26" y="31"/>
                  <a:pt x="26" y="32"/>
                  <a:pt x="27" y="33"/>
                </a:cubicBezTo>
                <a:cubicBezTo>
                  <a:pt x="31" y="38"/>
                  <a:pt x="31" y="38"/>
                  <a:pt x="31" y="38"/>
                </a:cubicBezTo>
                <a:cubicBezTo>
                  <a:pt x="28" y="41"/>
                  <a:pt x="25" y="45"/>
                  <a:pt x="22" y="50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7"/>
                  <a:pt x="15" y="47"/>
                </a:cubicBezTo>
                <a:cubicBezTo>
                  <a:pt x="14" y="47"/>
                  <a:pt x="14" y="47"/>
                  <a:pt x="13" y="48"/>
                </a:cubicBezTo>
                <a:cubicBezTo>
                  <a:pt x="12" y="50"/>
                  <a:pt x="11" y="53"/>
                  <a:pt x="9" y="55"/>
                </a:cubicBezTo>
                <a:cubicBezTo>
                  <a:pt x="9" y="56"/>
                  <a:pt x="9" y="58"/>
                  <a:pt x="10" y="58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4"/>
                  <a:pt x="14" y="66"/>
                  <a:pt x="13" y="69"/>
                </a:cubicBezTo>
                <a:cubicBezTo>
                  <a:pt x="12" y="71"/>
                  <a:pt x="11" y="73"/>
                  <a:pt x="11" y="76"/>
                </a:cubicBezTo>
                <a:cubicBezTo>
                  <a:pt x="5" y="75"/>
                  <a:pt x="5" y="75"/>
                  <a:pt x="5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3" y="75"/>
                  <a:pt x="2" y="76"/>
                  <a:pt x="2" y="77"/>
                </a:cubicBezTo>
                <a:cubicBezTo>
                  <a:pt x="1" y="80"/>
                  <a:pt x="1" y="82"/>
                  <a:pt x="0" y="85"/>
                </a:cubicBezTo>
                <a:cubicBezTo>
                  <a:pt x="0" y="86"/>
                  <a:pt x="1" y="87"/>
                  <a:pt x="2" y="88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4"/>
                  <a:pt x="8" y="99"/>
                  <a:pt x="8" y="104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0" y="106"/>
                  <a:pt x="0" y="108"/>
                </a:cubicBezTo>
                <a:cubicBezTo>
                  <a:pt x="1" y="110"/>
                  <a:pt x="1" y="113"/>
                  <a:pt x="1" y="116"/>
                </a:cubicBezTo>
                <a:cubicBezTo>
                  <a:pt x="2" y="117"/>
                  <a:pt x="3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1" y="122"/>
                  <a:pt x="13" y="127"/>
                  <a:pt x="15" y="132"/>
                </a:cubicBezTo>
                <a:cubicBezTo>
                  <a:pt x="9" y="135"/>
                  <a:pt x="9" y="135"/>
                  <a:pt x="9" y="135"/>
                </a:cubicBezTo>
                <a:cubicBezTo>
                  <a:pt x="8" y="135"/>
                  <a:pt x="8" y="136"/>
                  <a:pt x="8" y="138"/>
                </a:cubicBezTo>
                <a:cubicBezTo>
                  <a:pt x="9" y="140"/>
                  <a:pt x="11" y="143"/>
                  <a:pt x="12" y="145"/>
                </a:cubicBezTo>
                <a:cubicBezTo>
                  <a:pt x="12" y="146"/>
                  <a:pt x="13" y="146"/>
                  <a:pt x="14" y="146"/>
                </a:cubicBezTo>
                <a:cubicBezTo>
                  <a:pt x="14" y="146"/>
                  <a:pt x="15" y="146"/>
                  <a:pt x="15" y="146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3" y="148"/>
                  <a:pt x="26" y="152"/>
                  <a:pt x="29" y="156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24" y="161"/>
                  <a:pt x="24" y="163"/>
                  <a:pt x="25" y="163"/>
                </a:cubicBezTo>
                <a:cubicBezTo>
                  <a:pt x="27" y="166"/>
                  <a:pt x="29" y="168"/>
                  <a:pt x="31" y="170"/>
                </a:cubicBezTo>
                <a:cubicBezTo>
                  <a:pt x="31" y="170"/>
                  <a:pt x="32" y="170"/>
                  <a:pt x="33" y="170"/>
                </a:cubicBezTo>
                <a:cubicBezTo>
                  <a:pt x="33" y="170"/>
                  <a:pt x="34" y="170"/>
                  <a:pt x="34" y="170"/>
                </a:cubicBezTo>
                <a:cubicBezTo>
                  <a:pt x="39" y="165"/>
                  <a:pt x="39" y="165"/>
                  <a:pt x="39" y="165"/>
                </a:cubicBezTo>
                <a:cubicBezTo>
                  <a:pt x="42" y="169"/>
                  <a:pt x="47" y="172"/>
                  <a:pt x="51" y="174"/>
                </a:cubicBezTo>
                <a:cubicBezTo>
                  <a:pt x="48" y="180"/>
                  <a:pt x="48" y="180"/>
                  <a:pt x="48" y="180"/>
                </a:cubicBezTo>
                <a:cubicBezTo>
                  <a:pt x="48" y="181"/>
                  <a:pt x="48" y="182"/>
                  <a:pt x="49" y="183"/>
                </a:cubicBezTo>
                <a:cubicBezTo>
                  <a:pt x="51" y="184"/>
                  <a:pt x="54" y="186"/>
                  <a:pt x="57" y="187"/>
                </a:cubicBezTo>
                <a:cubicBezTo>
                  <a:pt x="57" y="187"/>
                  <a:pt x="57" y="187"/>
                  <a:pt x="58" y="187"/>
                </a:cubicBezTo>
                <a:cubicBezTo>
                  <a:pt x="58" y="187"/>
                  <a:pt x="59" y="187"/>
                  <a:pt x="59" y="186"/>
                </a:cubicBezTo>
                <a:cubicBezTo>
                  <a:pt x="63" y="181"/>
                  <a:pt x="63" y="181"/>
                  <a:pt x="63" y="181"/>
                </a:cubicBezTo>
                <a:cubicBezTo>
                  <a:pt x="65" y="182"/>
                  <a:pt x="67" y="182"/>
                  <a:pt x="70" y="183"/>
                </a:cubicBezTo>
                <a:cubicBezTo>
                  <a:pt x="72" y="184"/>
                  <a:pt x="74" y="185"/>
                  <a:pt x="77" y="185"/>
                </a:cubicBezTo>
                <a:cubicBezTo>
                  <a:pt x="76" y="192"/>
                  <a:pt x="76" y="192"/>
                  <a:pt x="76" y="192"/>
                </a:cubicBezTo>
                <a:cubicBezTo>
                  <a:pt x="76" y="193"/>
                  <a:pt x="76" y="194"/>
                  <a:pt x="78" y="194"/>
                </a:cubicBezTo>
                <a:cubicBezTo>
                  <a:pt x="81" y="195"/>
                  <a:pt x="83" y="195"/>
                  <a:pt x="86" y="196"/>
                </a:cubicBezTo>
                <a:cubicBezTo>
                  <a:pt x="86" y="196"/>
                  <a:pt x="86" y="196"/>
                  <a:pt x="86" y="196"/>
                </a:cubicBezTo>
                <a:cubicBezTo>
                  <a:pt x="87" y="196"/>
                  <a:pt x="88" y="195"/>
                  <a:pt x="89" y="194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93" y="188"/>
                  <a:pt x="96" y="188"/>
                  <a:pt x="99" y="188"/>
                </a:cubicBezTo>
                <a:cubicBezTo>
                  <a:pt x="101" y="188"/>
                  <a:pt x="103" y="188"/>
                  <a:pt x="105" y="188"/>
                </a:cubicBezTo>
                <a:cubicBezTo>
                  <a:pt x="106" y="194"/>
                  <a:pt x="106" y="194"/>
                  <a:pt x="106" y="194"/>
                </a:cubicBezTo>
                <a:cubicBezTo>
                  <a:pt x="106" y="195"/>
                  <a:pt x="107" y="196"/>
                  <a:pt x="108" y="196"/>
                </a:cubicBezTo>
                <a:cubicBezTo>
                  <a:pt x="108" y="196"/>
                  <a:pt x="108" y="196"/>
                  <a:pt x="108" y="196"/>
                </a:cubicBezTo>
                <a:cubicBezTo>
                  <a:pt x="111" y="196"/>
                  <a:pt x="114" y="195"/>
                  <a:pt x="117" y="195"/>
                </a:cubicBezTo>
                <a:cubicBezTo>
                  <a:pt x="118" y="195"/>
                  <a:pt x="119" y="194"/>
                  <a:pt x="119" y="192"/>
                </a:cubicBezTo>
                <a:cubicBezTo>
                  <a:pt x="118" y="186"/>
                  <a:pt x="118" y="186"/>
                  <a:pt x="118" y="186"/>
                </a:cubicBezTo>
                <a:cubicBezTo>
                  <a:pt x="123" y="185"/>
                  <a:pt x="128" y="184"/>
                  <a:pt x="133" y="182"/>
                </a:cubicBezTo>
                <a:cubicBezTo>
                  <a:pt x="135" y="187"/>
                  <a:pt x="135" y="187"/>
                  <a:pt x="135" y="187"/>
                </a:cubicBezTo>
                <a:cubicBezTo>
                  <a:pt x="136" y="188"/>
                  <a:pt x="137" y="189"/>
                  <a:pt x="137" y="189"/>
                </a:cubicBezTo>
                <a:cubicBezTo>
                  <a:pt x="138" y="189"/>
                  <a:pt x="138" y="189"/>
                  <a:pt x="138" y="188"/>
                </a:cubicBezTo>
                <a:cubicBezTo>
                  <a:pt x="141" y="187"/>
                  <a:pt x="143" y="186"/>
                  <a:pt x="146" y="185"/>
                </a:cubicBezTo>
                <a:cubicBezTo>
                  <a:pt x="147" y="184"/>
                  <a:pt x="148" y="183"/>
                  <a:pt x="147" y="182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9" y="174"/>
                  <a:pt x="153" y="171"/>
                  <a:pt x="157" y="167"/>
                </a:cubicBezTo>
                <a:cubicBezTo>
                  <a:pt x="161" y="172"/>
                  <a:pt x="161" y="172"/>
                  <a:pt x="161" y="172"/>
                </a:cubicBezTo>
                <a:cubicBezTo>
                  <a:pt x="162" y="172"/>
                  <a:pt x="162" y="172"/>
                  <a:pt x="163" y="172"/>
                </a:cubicBezTo>
                <a:cubicBezTo>
                  <a:pt x="164" y="172"/>
                  <a:pt x="164" y="172"/>
                  <a:pt x="165" y="172"/>
                </a:cubicBezTo>
                <a:cubicBezTo>
                  <a:pt x="167" y="170"/>
                  <a:pt x="169" y="168"/>
                  <a:pt x="171" y="166"/>
                </a:cubicBezTo>
                <a:cubicBezTo>
                  <a:pt x="172" y="165"/>
                  <a:pt x="172" y="164"/>
                  <a:pt x="171" y="163"/>
                </a:cubicBezTo>
                <a:cubicBezTo>
                  <a:pt x="166" y="158"/>
                  <a:pt x="166" y="158"/>
                  <a:pt x="166" y="158"/>
                </a:cubicBezTo>
                <a:cubicBezTo>
                  <a:pt x="170" y="155"/>
                  <a:pt x="173" y="150"/>
                  <a:pt x="176" y="146"/>
                </a:cubicBezTo>
                <a:cubicBezTo>
                  <a:pt x="181" y="149"/>
                  <a:pt x="181" y="149"/>
                  <a:pt x="181" y="149"/>
                </a:cubicBezTo>
                <a:cubicBezTo>
                  <a:pt x="182" y="149"/>
                  <a:pt x="182" y="149"/>
                  <a:pt x="182" y="149"/>
                </a:cubicBezTo>
                <a:cubicBezTo>
                  <a:pt x="183" y="149"/>
                  <a:pt x="184" y="149"/>
                  <a:pt x="184" y="148"/>
                </a:cubicBezTo>
                <a:cubicBezTo>
                  <a:pt x="186" y="146"/>
                  <a:pt x="187" y="143"/>
                  <a:pt x="188" y="140"/>
                </a:cubicBezTo>
                <a:cubicBezTo>
                  <a:pt x="189" y="139"/>
                  <a:pt x="188" y="138"/>
                  <a:pt x="187" y="138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3" y="132"/>
                  <a:pt x="184" y="130"/>
                  <a:pt x="185" y="127"/>
                </a:cubicBezTo>
                <a:cubicBezTo>
                  <a:pt x="186" y="125"/>
                  <a:pt x="186" y="122"/>
                  <a:pt x="187" y="120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4" y="121"/>
                  <a:pt x="195" y="120"/>
                  <a:pt x="196" y="119"/>
                </a:cubicBezTo>
                <a:cubicBezTo>
                  <a:pt x="196" y="116"/>
                  <a:pt x="197" y="113"/>
                  <a:pt x="197" y="111"/>
                </a:cubicBezTo>
                <a:cubicBezTo>
                  <a:pt x="197" y="110"/>
                  <a:pt x="196" y="108"/>
                  <a:pt x="195" y="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rnd">
            <a:solidFill>
              <a:schemeClr val="accent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venir Next LT Pro" panose="020B0504020202020204" pitchFamily="34" charset="77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665E35FA-7B07-7289-3A6C-AD8FCF9901CD}"/>
              </a:ext>
            </a:extLst>
          </p:cNvPr>
          <p:cNvSpPr>
            <a:spLocks noChangeAspect="1"/>
          </p:cNvSpPr>
          <p:nvPr/>
        </p:nvSpPr>
        <p:spPr bwMode="auto">
          <a:xfrm>
            <a:off x="145199" y="2101157"/>
            <a:ext cx="1743030" cy="1728078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accent1"/>
          </a:solidFill>
          <a:ln w="19050" cap="rnd">
            <a:solidFill>
              <a:schemeClr val="accent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venir Next LT Pro" panose="020B0504020202020204" pitchFamily="34" charset="77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1A18191-AB13-FE84-CAD0-BA36F27DDBEA}"/>
              </a:ext>
            </a:extLst>
          </p:cNvPr>
          <p:cNvSpPr/>
          <p:nvPr/>
        </p:nvSpPr>
        <p:spPr bwMode="auto">
          <a:xfrm>
            <a:off x="1765625" y="1685653"/>
            <a:ext cx="1292010" cy="1275812"/>
          </a:xfrm>
          <a:custGeom>
            <a:avLst/>
            <a:gdLst>
              <a:gd name="T0" fmla="*/ 135 w 146"/>
              <a:gd name="T1" fmla="*/ 77 h 144"/>
              <a:gd name="T2" fmla="*/ 144 w 146"/>
              <a:gd name="T3" fmla="*/ 65 h 144"/>
              <a:gd name="T4" fmla="*/ 143 w 146"/>
              <a:gd name="T5" fmla="*/ 53 h 144"/>
              <a:gd name="T6" fmla="*/ 141 w 146"/>
              <a:gd name="T7" fmla="*/ 51 h 144"/>
              <a:gd name="T8" fmla="*/ 129 w 146"/>
              <a:gd name="T9" fmla="*/ 45 h 144"/>
              <a:gd name="T10" fmla="*/ 135 w 146"/>
              <a:gd name="T11" fmla="*/ 39 h 144"/>
              <a:gd name="T12" fmla="*/ 131 w 146"/>
              <a:gd name="T13" fmla="*/ 27 h 144"/>
              <a:gd name="T14" fmla="*/ 128 w 146"/>
              <a:gd name="T15" fmla="*/ 27 h 144"/>
              <a:gd name="T16" fmla="*/ 113 w 146"/>
              <a:gd name="T17" fmla="*/ 25 h 144"/>
              <a:gd name="T18" fmla="*/ 117 w 146"/>
              <a:gd name="T19" fmla="*/ 14 h 144"/>
              <a:gd name="T20" fmla="*/ 108 w 146"/>
              <a:gd name="T21" fmla="*/ 9 h 144"/>
              <a:gd name="T22" fmla="*/ 101 w 146"/>
              <a:gd name="T23" fmla="*/ 17 h 144"/>
              <a:gd name="T24" fmla="*/ 92 w 146"/>
              <a:gd name="T25" fmla="*/ 13 h 144"/>
              <a:gd name="T26" fmla="*/ 92 w 146"/>
              <a:gd name="T27" fmla="*/ 2 h 144"/>
              <a:gd name="T28" fmla="*/ 82 w 146"/>
              <a:gd name="T29" fmla="*/ 0 h 144"/>
              <a:gd name="T30" fmla="*/ 78 w 146"/>
              <a:gd name="T31" fmla="*/ 10 h 144"/>
              <a:gd name="T32" fmla="*/ 73 w 146"/>
              <a:gd name="T33" fmla="*/ 10 h 144"/>
              <a:gd name="T34" fmla="*/ 66 w 146"/>
              <a:gd name="T35" fmla="*/ 1 h 144"/>
              <a:gd name="T36" fmla="*/ 64 w 146"/>
              <a:gd name="T37" fmla="*/ 0 h 144"/>
              <a:gd name="T38" fmla="*/ 52 w 146"/>
              <a:gd name="T39" fmla="*/ 4 h 144"/>
              <a:gd name="T40" fmla="*/ 45 w 146"/>
              <a:gd name="T41" fmla="*/ 17 h 144"/>
              <a:gd name="T42" fmla="*/ 38 w 146"/>
              <a:gd name="T43" fmla="*/ 8 h 144"/>
              <a:gd name="T44" fmla="*/ 29 w 146"/>
              <a:gd name="T45" fmla="*/ 14 h 144"/>
              <a:gd name="T46" fmla="*/ 33 w 146"/>
              <a:gd name="T47" fmla="*/ 25 h 144"/>
              <a:gd name="T48" fmla="*/ 18 w 146"/>
              <a:gd name="T49" fmla="*/ 27 h 144"/>
              <a:gd name="T50" fmla="*/ 15 w 146"/>
              <a:gd name="T51" fmla="*/ 27 h 144"/>
              <a:gd name="T52" fmla="*/ 10 w 146"/>
              <a:gd name="T53" fmla="*/ 38 h 144"/>
              <a:gd name="T54" fmla="*/ 14 w 146"/>
              <a:gd name="T55" fmla="*/ 52 h 144"/>
              <a:gd name="T56" fmla="*/ 5 w 146"/>
              <a:gd name="T57" fmla="*/ 51 h 144"/>
              <a:gd name="T58" fmla="*/ 3 w 146"/>
              <a:gd name="T59" fmla="*/ 53 h 144"/>
              <a:gd name="T60" fmla="*/ 2 w 146"/>
              <a:gd name="T61" fmla="*/ 65 h 144"/>
              <a:gd name="T62" fmla="*/ 11 w 146"/>
              <a:gd name="T63" fmla="*/ 77 h 144"/>
              <a:gd name="T64" fmla="*/ 1 w 146"/>
              <a:gd name="T65" fmla="*/ 81 h 144"/>
              <a:gd name="T66" fmla="*/ 5 w 146"/>
              <a:gd name="T67" fmla="*/ 92 h 144"/>
              <a:gd name="T68" fmla="*/ 14 w 146"/>
              <a:gd name="T69" fmla="*/ 91 h 144"/>
              <a:gd name="T70" fmla="*/ 18 w 146"/>
              <a:gd name="T71" fmla="*/ 100 h 144"/>
              <a:gd name="T72" fmla="*/ 10 w 146"/>
              <a:gd name="T73" fmla="*/ 108 h 144"/>
              <a:gd name="T74" fmla="*/ 17 w 146"/>
              <a:gd name="T75" fmla="*/ 117 h 144"/>
              <a:gd name="T76" fmla="*/ 26 w 146"/>
              <a:gd name="T77" fmla="*/ 112 h 144"/>
              <a:gd name="T78" fmla="*/ 28 w 146"/>
              <a:gd name="T79" fmla="*/ 126 h 144"/>
              <a:gd name="T80" fmla="*/ 37 w 146"/>
              <a:gd name="T81" fmla="*/ 135 h 144"/>
              <a:gd name="T82" fmla="*/ 40 w 146"/>
              <a:gd name="T83" fmla="*/ 134 h 144"/>
              <a:gd name="T84" fmla="*/ 53 w 146"/>
              <a:gd name="T85" fmla="*/ 130 h 144"/>
              <a:gd name="T86" fmla="*/ 52 w 146"/>
              <a:gd name="T87" fmla="*/ 139 h 144"/>
              <a:gd name="T88" fmla="*/ 64 w 146"/>
              <a:gd name="T89" fmla="*/ 144 h 144"/>
              <a:gd name="T90" fmla="*/ 66 w 146"/>
              <a:gd name="T91" fmla="*/ 142 h 144"/>
              <a:gd name="T92" fmla="*/ 73 w 146"/>
              <a:gd name="T93" fmla="*/ 134 h 144"/>
              <a:gd name="T94" fmla="*/ 80 w 146"/>
              <a:gd name="T95" fmla="*/ 142 h 144"/>
              <a:gd name="T96" fmla="*/ 82 w 146"/>
              <a:gd name="T97" fmla="*/ 144 h 144"/>
              <a:gd name="T98" fmla="*/ 94 w 146"/>
              <a:gd name="T99" fmla="*/ 139 h 144"/>
              <a:gd name="T100" fmla="*/ 101 w 146"/>
              <a:gd name="T101" fmla="*/ 127 h 144"/>
              <a:gd name="T102" fmla="*/ 108 w 146"/>
              <a:gd name="T103" fmla="*/ 135 h 144"/>
              <a:gd name="T104" fmla="*/ 118 w 146"/>
              <a:gd name="T105" fmla="*/ 130 h 144"/>
              <a:gd name="T106" fmla="*/ 113 w 146"/>
              <a:gd name="T107" fmla="*/ 119 h 144"/>
              <a:gd name="T108" fmla="*/ 128 w 146"/>
              <a:gd name="T109" fmla="*/ 117 h 144"/>
              <a:gd name="T110" fmla="*/ 131 w 146"/>
              <a:gd name="T111" fmla="*/ 116 h 144"/>
              <a:gd name="T112" fmla="*/ 136 w 146"/>
              <a:gd name="T113" fmla="*/ 105 h 144"/>
              <a:gd name="T114" fmla="*/ 132 w 146"/>
              <a:gd name="T115" fmla="*/ 92 h 144"/>
              <a:gd name="T116" fmla="*/ 141 w 146"/>
              <a:gd name="T117" fmla="*/ 92 h 144"/>
              <a:gd name="T118" fmla="*/ 144 w 146"/>
              <a:gd name="T119" fmla="*/ 91 h 144"/>
              <a:gd name="T120" fmla="*/ 144 w 146"/>
              <a:gd name="T121" fmla="*/ 7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6" h="144">
                <a:moveTo>
                  <a:pt x="144" y="79"/>
                </a:moveTo>
                <a:cubicBezTo>
                  <a:pt x="135" y="77"/>
                  <a:pt x="135" y="77"/>
                  <a:pt x="135" y="77"/>
                </a:cubicBezTo>
                <a:cubicBezTo>
                  <a:pt x="135" y="73"/>
                  <a:pt x="135" y="70"/>
                  <a:pt x="135" y="67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4"/>
                  <a:pt x="145" y="62"/>
                </a:cubicBezTo>
                <a:cubicBezTo>
                  <a:pt x="145" y="59"/>
                  <a:pt x="144" y="56"/>
                  <a:pt x="143" y="53"/>
                </a:cubicBezTo>
                <a:cubicBezTo>
                  <a:pt x="143" y="52"/>
                  <a:pt x="142" y="51"/>
                  <a:pt x="141" y="51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1" y="50"/>
                  <a:pt x="130" y="47"/>
                  <a:pt x="129" y="45"/>
                </a:cubicBezTo>
                <a:cubicBezTo>
                  <a:pt x="129" y="44"/>
                  <a:pt x="128" y="44"/>
                  <a:pt x="128" y="44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6" y="38"/>
                  <a:pt x="137" y="37"/>
                  <a:pt x="136" y="36"/>
                </a:cubicBezTo>
                <a:cubicBezTo>
                  <a:pt x="134" y="33"/>
                  <a:pt x="133" y="30"/>
                  <a:pt x="131" y="27"/>
                </a:cubicBezTo>
                <a:cubicBezTo>
                  <a:pt x="130" y="27"/>
                  <a:pt x="130" y="27"/>
                  <a:pt x="129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18" y="29"/>
                  <a:pt x="116" y="27"/>
                  <a:pt x="113" y="25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9" y="16"/>
                  <a:pt x="118" y="15"/>
                  <a:pt x="117" y="14"/>
                </a:cubicBezTo>
                <a:cubicBezTo>
                  <a:pt x="115" y="12"/>
                  <a:pt x="112" y="10"/>
                  <a:pt x="109" y="9"/>
                </a:cubicBezTo>
                <a:cubicBezTo>
                  <a:pt x="109" y="9"/>
                  <a:pt x="108" y="9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99" y="15"/>
                  <a:pt x="96" y="14"/>
                  <a:pt x="93" y="13"/>
                </a:cubicBezTo>
                <a:cubicBezTo>
                  <a:pt x="93" y="13"/>
                  <a:pt x="92" y="13"/>
                  <a:pt x="92" y="13"/>
                </a:cubicBezTo>
                <a:cubicBezTo>
                  <a:pt x="94" y="4"/>
                  <a:pt x="94" y="4"/>
                  <a:pt x="94" y="4"/>
                </a:cubicBezTo>
                <a:cubicBezTo>
                  <a:pt x="94" y="3"/>
                  <a:pt x="93" y="2"/>
                  <a:pt x="92" y="2"/>
                </a:cubicBezTo>
                <a:cubicBezTo>
                  <a:pt x="89" y="1"/>
                  <a:pt x="86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0" y="0"/>
                  <a:pt x="80" y="2"/>
                </a:cubicBezTo>
                <a:cubicBezTo>
                  <a:pt x="78" y="10"/>
                  <a:pt x="78" y="10"/>
                  <a:pt x="78" y="10"/>
                </a:cubicBezTo>
                <a:cubicBezTo>
                  <a:pt x="76" y="10"/>
                  <a:pt x="75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0"/>
                  <a:pt x="70" y="10"/>
                  <a:pt x="68" y="10"/>
                </a:cubicBez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0" y="0"/>
                  <a:pt x="57" y="1"/>
                  <a:pt x="54" y="2"/>
                </a:cubicBezTo>
                <a:cubicBezTo>
                  <a:pt x="53" y="2"/>
                  <a:pt x="52" y="3"/>
                  <a:pt x="52" y="4"/>
                </a:cubicBezTo>
                <a:cubicBezTo>
                  <a:pt x="54" y="13"/>
                  <a:pt x="54" y="13"/>
                  <a:pt x="54" y="13"/>
                </a:cubicBezTo>
                <a:cubicBezTo>
                  <a:pt x="51" y="14"/>
                  <a:pt x="48" y="15"/>
                  <a:pt x="45" y="17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9" y="8"/>
                  <a:pt x="38" y="8"/>
                </a:cubicBezTo>
                <a:cubicBezTo>
                  <a:pt x="38" y="8"/>
                  <a:pt x="37" y="8"/>
                  <a:pt x="37" y="9"/>
                </a:cubicBezTo>
                <a:cubicBezTo>
                  <a:pt x="34" y="10"/>
                  <a:pt x="31" y="12"/>
                  <a:pt x="29" y="14"/>
                </a:cubicBezTo>
                <a:cubicBezTo>
                  <a:pt x="28" y="15"/>
                  <a:pt x="27" y="16"/>
                  <a:pt x="28" y="17"/>
                </a:cubicBezTo>
                <a:cubicBezTo>
                  <a:pt x="33" y="25"/>
                  <a:pt x="33" y="25"/>
                  <a:pt x="33" y="25"/>
                </a:cubicBezTo>
                <a:cubicBezTo>
                  <a:pt x="30" y="27"/>
                  <a:pt x="28" y="29"/>
                  <a:pt x="26" y="31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6"/>
                  <a:pt x="17" y="26"/>
                  <a:pt x="17" y="26"/>
                </a:cubicBezTo>
                <a:cubicBezTo>
                  <a:pt x="16" y="26"/>
                  <a:pt x="16" y="27"/>
                  <a:pt x="15" y="27"/>
                </a:cubicBezTo>
                <a:cubicBezTo>
                  <a:pt x="13" y="30"/>
                  <a:pt x="11" y="33"/>
                  <a:pt x="10" y="35"/>
                </a:cubicBezTo>
                <a:cubicBezTo>
                  <a:pt x="9" y="36"/>
                  <a:pt x="9" y="38"/>
                  <a:pt x="10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6"/>
                  <a:pt x="15" y="49"/>
                  <a:pt x="14" y="52"/>
                </a:cubicBezTo>
                <a:cubicBezTo>
                  <a:pt x="14" y="52"/>
                  <a:pt x="14" y="52"/>
                  <a:pt x="14" y="53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4" y="51"/>
                  <a:pt x="3" y="52"/>
                  <a:pt x="3" y="53"/>
                </a:cubicBezTo>
                <a:cubicBezTo>
                  <a:pt x="2" y="56"/>
                  <a:pt x="1" y="59"/>
                  <a:pt x="1" y="62"/>
                </a:cubicBezTo>
                <a:cubicBezTo>
                  <a:pt x="0" y="64"/>
                  <a:pt x="1" y="65"/>
                  <a:pt x="2" y="65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70"/>
                  <a:pt x="11" y="73"/>
                  <a:pt x="11" y="77"/>
                </a:cubicBezTo>
                <a:cubicBezTo>
                  <a:pt x="2" y="79"/>
                  <a:pt x="2" y="79"/>
                  <a:pt x="2" y="79"/>
                </a:cubicBezTo>
                <a:cubicBezTo>
                  <a:pt x="1" y="79"/>
                  <a:pt x="1" y="80"/>
                  <a:pt x="1" y="81"/>
                </a:cubicBezTo>
                <a:cubicBezTo>
                  <a:pt x="1" y="84"/>
                  <a:pt x="2" y="88"/>
                  <a:pt x="3" y="91"/>
                </a:cubicBezTo>
                <a:cubicBezTo>
                  <a:pt x="3" y="92"/>
                  <a:pt x="4" y="92"/>
                  <a:pt x="5" y="92"/>
                </a:cubicBezTo>
                <a:cubicBezTo>
                  <a:pt x="5" y="92"/>
                  <a:pt x="5" y="92"/>
                  <a:pt x="5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4"/>
                  <a:pt x="16" y="96"/>
                  <a:pt x="17" y="99"/>
                </a:cubicBezTo>
                <a:cubicBezTo>
                  <a:pt x="17" y="99"/>
                  <a:pt x="18" y="100"/>
                  <a:pt x="18" y="100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0" y="106"/>
                  <a:pt x="9" y="107"/>
                  <a:pt x="10" y="108"/>
                </a:cubicBezTo>
                <a:cubicBezTo>
                  <a:pt x="12" y="111"/>
                  <a:pt x="13" y="114"/>
                  <a:pt x="15" y="116"/>
                </a:cubicBezTo>
                <a:cubicBezTo>
                  <a:pt x="16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8" y="114"/>
                  <a:pt x="30" y="117"/>
                  <a:pt x="33" y="11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28" y="127"/>
                  <a:pt x="28" y="129"/>
                  <a:pt x="29" y="129"/>
                </a:cubicBezTo>
                <a:cubicBezTo>
                  <a:pt x="31" y="131"/>
                  <a:pt x="34" y="133"/>
                  <a:pt x="37" y="135"/>
                </a:cubicBezTo>
                <a:cubicBezTo>
                  <a:pt x="37" y="135"/>
                  <a:pt x="38" y="135"/>
                  <a:pt x="38" y="135"/>
                </a:cubicBezTo>
                <a:cubicBezTo>
                  <a:pt x="39" y="135"/>
                  <a:pt x="39" y="135"/>
                  <a:pt x="40" y="134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8" y="128"/>
                  <a:pt x="50" y="129"/>
                  <a:pt x="53" y="130"/>
                </a:cubicBezTo>
                <a:cubicBezTo>
                  <a:pt x="53" y="130"/>
                  <a:pt x="54" y="130"/>
                  <a:pt x="54" y="13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2" y="140"/>
                  <a:pt x="53" y="142"/>
                  <a:pt x="54" y="142"/>
                </a:cubicBezTo>
                <a:cubicBezTo>
                  <a:pt x="57" y="143"/>
                  <a:pt x="61" y="143"/>
                  <a:pt x="64" y="144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5" y="144"/>
                  <a:pt x="66" y="143"/>
                  <a:pt x="66" y="142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70" y="134"/>
                  <a:pt x="72" y="134"/>
                  <a:pt x="73" y="134"/>
                </a:cubicBezTo>
                <a:cubicBezTo>
                  <a:pt x="75" y="134"/>
                  <a:pt x="76" y="134"/>
                  <a:pt x="78" y="133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3"/>
                  <a:pt x="81" y="144"/>
                  <a:pt x="8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6" y="143"/>
                  <a:pt x="89" y="143"/>
                  <a:pt x="92" y="142"/>
                </a:cubicBezTo>
                <a:cubicBezTo>
                  <a:pt x="93" y="142"/>
                  <a:pt x="94" y="141"/>
                  <a:pt x="94" y="139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5" y="130"/>
                  <a:pt x="98" y="129"/>
                  <a:pt x="101" y="12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7" y="135"/>
                  <a:pt x="107" y="135"/>
                  <a:pt x="108" y="135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2" y="133"/>
                  <a:pt x="115" y="131"/>
                  <a:pt x="118" y="130"/>
                </a:cubicBezTo>
                <a:cubicBezTo>
                  <a:pt x="118" y="129"/>
                  <a:pt x="119" y="128"/>
                  <a:pt x="118" y="127"/>
                </a:cubicBezTo>
                <a:cubicBezTo>
                  <a:pt x="113" y="119"/>
                  <a:pt x="113" y="119"/>
                  <a:pt x="113" y="119"/>
                </a:cubicBezTo>
                <a:cubicBezTo>
                  <a:pt x="116" y="117"/>
                  <a:pt x="118" y="115"/>
                  <a:pt x="120" y="112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9" y="117"/>
                  <a:pt x="129" y="117"/>
                </a:cubicBezTo>
                <a:cubicBezTo>
                  <a:pt x="130" y="117"/>
                  <a:pt x="130" y="117"/>
                  <a:pt x="131" y="116"/>
                </a:cubicBezTo>
                <a:cubicBezTo>
                  <a:pt x="133" y="114"/>
                  <a:pt x="135" y="111"/>
                  <a:pt x="136" y="108"/>
                </a:cubicBezTo>
                <a:cubicBezTo>
                  <a:pt x="137" y="107"/>
                  <a:pt x="137" y="106"/>
                  <a:pt x="136" y="105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1" y="95"/>
                  <a:pt x="132" y="92"/>
                </a:cubicBezTo>
                <a:cubicBezTo>
                  <a:pt x="132" y="92"/>
                  <a:pt x="132" y="91"/>
                  <a:pt x="132" y="91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1" y="92"/>
                  <a:pt x="141" y="92"/>
                  <a:pt x="141" y="92"/>
                </a:cubicBezTo>
                <a:cubicBezTo>
                  <a:pt x="142" y="92"/>
                  <a:pt x="143" y="92"/>
                  <a:pt x="144" y="91"/>
                </a:cubicBezTo>
                <a:cubicBezTo>
                  <a:pt x="144" y="88"/>
                  <a:pt x="145" y="84"/>
                  <a:pt x="145" y="81"/>
                </a:cubicBezTo>
                <a:cubicBezTo>
                  <a:pt x="146" y="80"/>
                  <a:pt x="145" y="79"/>
                  <a:pt x="144" y="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rnd">
            <a:solidFill>
              <a:schemeClr val="accent1">
                <a:lumMod val="60000"/>
                <a:lumOff val="4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venir Next LT Pro" panose="020B0504020202020204" pitchFamily="34" charset="77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925EE-B0ED-0B29-0295-A30CD8F0A199}"/>
              </a:ext>
            </a:extLst>
          </p:cNvPr>
          <p:cNvSpPr/>
          <p:nvPr/>
        </p:nvSpPr>
        <p:spPr>
          <a:xfrm>
            <a:off x="1850871" y="2237236"/>
            <a:ext cx="1123616" cy="1643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89000"/>
              </a:lnSpc>
              <a:defRPr/>
            </a:pPr>
            <a:r>
              <a:rPr lang="en-US" sz="1200" b="1">
                <a:solidFill>
                  <a:srgbClr val="F6F8F8"/>
                </a:solidFill>
                <a:latin typeface="Avenir Next LT Pro" panose="020B0504020202020204" pitchFamily="34" charset="77"/>
                <a:ea typeface="微软雅黑"/>
                <a:cs typeface="+mn-ea"/>
                <a:sym typeface="+mn-lt"/>
              </a:rPr>
              <a:t>Effectiveness</a:t>
            </a:r>
            <a:endParaRPr lang="en-US" sz="1200" b="1">
              <a:solidFill>
                <a:srgbClr val="F6F8F8"/>
              </a:solidFill>
              <a:latin typeface="Avenir Next LT Pro" panose="020B0504020202020204" pitchFamily="34" charset="77"/>
              <a:ea typeface="微软雅黑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AA221-B8F1-6599-66D0-6642C220C6C2}"/>
              </a:ext>
            </a:extLst>
          </p:cNvPr>
          <p:cNvSpPr/>
          <p:nvPr/>
        </p:nvSpPr>
        <p:spPr>
          <a:xfrm>
            <a:off x="177528" y="2866334"/>
            <a:ext cx="1673343" cy="2328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700" b="1">
                <a:solidFill>
                  <a:srgbClr val="F6F8F8"/>
                </a:solidFill>
                <a:latin typeface="Avenir Next LT Pro" panose="020B0504020202020204" pitchFamily="34" charset="77"/>
                <a:ea typeface="微软雅黑"/>
                <a:cs typeface="+mn-ea"/>
                <a:sym typeface="+mn-lt"/>
              </a:rPr>
              <a:t>Security </a:t>
            </a:r>
            <a:endParaRPr lang="en-US" sz="1700" b="1">
              <a:latin typeface="Avenir Next LT Pro" panose="020B0504020202020204" pitchFamily="34" charset="77"/>
              <a:cs typeface="+mn-e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654F3-027E-3993-105C-FFFA48F669DD}"/>
              </a:ext>
            </a:extLst>
          </p:cNvPr>
          <p:cNvSpPr/>
          <p:nvPr/>
        </p:nvSpPr>
        <p:spPr>
          <a:xfrm>
            <a:off x="1776143" y="3828239"/>
            <a:ext cx="1591137" cy="2191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89000"/>
              </a:lnSpc>
              <a:defRPr/>
            </a:pPr>
            <a:r>
              <a:rPr lang="en-US" sz="1600" b="1">
                <a:solidFill>
                  <a:schemeClr val="bg1"/>
                </a:solidFill>
                <a:latin typeface="Avenir Next LT Pro" panose="020B0504020202020204" pitchFamily="34" charset="77"/>
                <a:ea typeface="微软雅黑"/>
                <a:cs typeface="+mn-ea"/>
                <a:sym typeface="+mn-lt"/>
              </a:rPr>
              <a:t>Innovation</a:t>
            </a:r>
            <a:endParaRPr lang="en-US" sz="1600" b="1">
              <a:solidFill>
                <a:schemeClr val="bg1"/>
              </a:solidFill>
              <a:latin typeface="Avenir Next LT Pro" panose="020B0504020202020204" pitchFamily="34" charset="77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64894C2-D737-D923-1C77-7FB889C4A5B1}"/>
              </a:ext>
            </a:extLst>
          </p:cNvPr>
          <p:cNvSpPr/>
          <p:nvPr/>
        </p:nvSpPr>
        <p:spPr>
          <a:xfrm>
            <a:off x="3951387" y="1311243"/>
            <a:ext cx="568478" cy="5639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6F8F8">
                  <a:lumMod val="50000"/>
                </a:srgbClr>
              </a:solidFill>
              <a:effectLst/>
              <a:uLnTx/>
              <a:uFillTx/>
              <a:latin typeface="Avenir Next LT Pro" panose="020B0504020202020204" pitchFamily="34" charset="77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8DE88E-2EEF-3D8E-8654-33602366417B}"/>
              </a:ext>
            </a:extLst>
          </p:cNvPr>
          <p:cNvSpPr/>
          <p:nvPr/>
        </p:nvSpPr>
        <p:spPr>
          <a:xfrm>
            <a:off x="3927787" y="3429859"/>
            <a:ext cx="568478" cy="56391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6F8F8">
                  <a:lumMod val="50000"/>
                </a:srgbClr>
              </a:solidFill>
              <a:effectLst/>
              <a:uLnTx/>
              <a:uFillTx/>
              <a:latin typeface="Avenir Next LT Pro" panose="020B0504020202020204" pitchFamily="34" charset="77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E80C53-B8BC-224A-4A0A-D270A4053C9F}"/>
              </a:ext>
            </a:extLst>
          </p:cNvPr>
          <p:cNvSpPr/>
          <p:nvPr/>
        </p:nvSpPr>
        <p:spPr>
          <a:xfrm>
            <a:off x="7939490" y="1341587"/>
            <a:ext cx="568478" cy="56391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6F8F8">
                  <a:lumMod val="50000"/>
                </a:srgbClr>
              </a:solidFill>
              <a:effectLst/>
              <a:uLnTx/>
              <a:uFillTx/>
              <a:latin typeface="Avenir Next LT Pro" panose="020B0504020202020204" pitchFamily="34" charset="77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94A8E0-8DA6-B81F-A97B-2E6E72254BD7}"/>
              </a:ext>
            </a:extLst>
          </p:cNvPr>
          <p:cNvGrpSpPr/>
          <p:nvPr/>
        </p:nvGrpSpPr>
        <p:grpSpPr>
          <a:xfrm>
            <a:off x="4567269" y="1296259"/>
            <a:ext cx="2736056" cy="868523"/>
            <a:chOff x="7407733" y="2593960"/>
            <a:chExt cx="7267735" cy="848523"/>
          </a:xfrm>
        </p:grpSpPr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68DF5606-B429-B666-EEBD-05D413E8F9AB}"/>
                </a:ext>
              </a:extLst>
            </p:cNvPr>
            <p:cNvSpPr txBox="1"/>
            <p:nvPr/>
          </p:nvSpPr>
          <p:spPr>
            <a:xfrm>
              <a:off x="8041341" y="2894503"/>
              <a:ext cx="5400566" cy="54798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86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7248A7-DF2A-2ED1-EF4E-BD9CE66985F8}"/>
                </a:ext>
              </a:extLst>
            </p:cNvPr>
            <p:cNvSpPr txBox="1"/>
            <p:nvPr/>
          </p:nvSpPr>
          <p:spPr>
            <a:xfrm>
              <a:off x="7407733" y="2593960"/>
              <a:ext cx="7267735" cy="57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600" b="1">
                  <a:solidFill>
                    <a:srgbClr val="2B2B2B"/>
                  </a:solidFill>
                  <a:latin typeface="Avenir Next LT Pro" panose="020B0504020202020204" pitchFamily="34" charset="77"/>
                  <a:ea typeface="微软雅黑" panose="020B0503020204020204" charset="-122"/>
                  <a:cs typeface="+mn-ea"/>
                  <a:sym typeface="+mn-lt"/>
                </a:rPr>
                <a:t>Address common recruiting pain points</a:t>
              </a:r>
              <a:endParaRPr kumimoji="0" lang="id-ID" sz="1600" b="1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C69602-0ABE-8B5E-29E3-911037878834}"/>
              </a:ext>
            </a:extLst>
          </p:cNvPr>
          <p:cNvGrpSpPr/>
          <p:nvPr/>
        </p:nvGrpSpPr>
        <p:grpSpPr>
          <a:xfrm>
            <a:off x="4564334" y="3539868"/>
            <a:ext cx="3855268" cy="828379"/>
            <a:chOff x="8027890" y="2583618"/>
            <a:chExt cx="10035159" cy="809304"/>
          </a:xfrm>
        </p:grpSpPr>
        <p:sp>
          <p:nvSpPr>
            <p:cNvPr id="22" name="Text Placeholder 5">
              <a:extLst>
                <a:ext uri="{FF2B5EF4-FFF2-40B4-BE49-F238E27FC236}">
                  <a16:creationId xmlns:a16="http://schemas.microsoft.com/office/drawing/2014/main" id="{503420F6-053D-CA71-9A04-9157BC09C797}"/>
                </a:ext>
              </a:extLst>
            </p:cNvPr>
            <p:cNvSpPr txBox="1"/>
            <p:nvPr/>
          </p:nvSpPr>
          <p:spPr>
            <a:xfrm>
              <a:off x="8035529" y="2891395"/>
              <a:ext cx="5589236" cy="5015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86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venir Next LT Pro" panose="020B0504020202020204" pitchFamily="34" charset="77"/>
                  <a:ea typeface="微软雅黑" panose="020B0503020204020204" charset="-122"/>
                  <a:cs typeface="+mn-ea"/>
                  <a:sym typeface="+mn-lt"/>
                </a:rPr>
                <a:t>-</a:t>
              </a: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772A6E-7783-124F-E49C-FF4A411A0784}"/>
                </a:ext>
              </a:extLst>
            </p:cNvPr>
            <p:cNvSpPr txBox="1"/>
            <p:nvPr/>
          </p:nvSpPr>
          <p:spPr>
            <a:xfrm>
              <a:off x="8027890" y="2583618"/>
              <a:ext cx="10035159" cy="330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600" b="1">
                  <a:solidFill>
                    <a:srgbClr val="2B2B2B"/>
                  </a:solidFill>
                  <a:latin typeface="Avenir Next LT Pro" panose="020B0504020202020204" pitchFamily="34" charset="77"/>
                  <a:ea typeface="微软雅黑" panose="020B0503020204020204" charset="-122"/>
                  <a:cs typeface="+mn-ea"/>
                  <a:sym typeface="+mn-lt"/>
                </a:rPr>
                <a:t>Enhance LinkedIn’s Work Efficiency</a:t>
              </a:r>
              <a:endParaRPr kumimoji="0" lang="id-ID" sz="1600" b="1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0BD715-1681-9F06-EAED-305FF46D539B}"/>
              </a:ext>
            </a:extLst>
          </p:cNvPr>
          <p:cNvSpPr txBox="1"/>
          <p:nvPr/>
        </p:nvSpPr>
        <p:spPr>
          <a:xfrm>
            <a:off x="8702160" y="1327402"/>
            <a:ext cx="301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rPr>
              <a:t>Boost Revenue Stream</a:t>
            </a:r>
            <a:endParaRPr kumimoji="0" lang="id-ID" sz="1600" b="1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venir Next LT Pro" panose="020B0504020202020204" pitchFamily="34" charset="77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3032E0-E41B-3300-E6B0-E919F34C2C43}"/>
              </a:ext>
            </a:extLst>
          </p:cNvPr>
          <p:cNvSpPr/>
          <p:nvPr/>
        </p:nvSpPr>
        <p:spPr>
          <a:xfrm>
            <a:off x="3960302" y="1423862"/>
            <a:ext cx="550648" cy="390639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69CB35-B80C-65E9-0259-27C63DA7C030}"/>
              </a:ext>
            </a:extLst>
          </p:cNvPr>
          <p:cNvSpPr/>
          <p:nvPr/>
        </p:nvSpPr>
        <p:spPr>
          <a:xfrm>
            <a:off x="3930744" y="3561198"/>
            <a:ext cx="550648" cy="390639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rPr>
              <a:t>02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 panose="020B0504020202020204" pitchFamily="34" charset="77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AC6739-8DDD-A852-9FA2-DD4CE8A42970}"/>
              </a:ext>
            </a:extLst>
          </p:cNvPr>
          <p:cNvSpPr/>
          <p:nvPr/>
        </p:nvSpPr>
        <p:spPr>
          <a:xfrm>
            <a:off x="7959997" y="1444357"/>
            <a:ext cx="544381" cy="381643"/>
          </a:xfrm>
          <a:prstGeom prst="rect">
            <a:avLst/>
          </a:prstGeom>
        </p:spPr>
        <p:txBody>
          <a:bodyPr wrap="none" lIns="121920" rIns="121920" bIns="6096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77"/>
                <a:ea typeface="微软雅黑" panose="020B0503020204020204" charset="-122"/>
                <a:cs typeface="+mn-ea"/>
                <a:sym typeface="+mn-lt"/>
              </a:rPr>
              <a:t>03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 panose="020B0504020202020204" pitchFamily="34" charset="77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A8D5EF-30B5-A295-4DF7-8E28AFF8C69F}"/>
              </a:ext>
            </a:extLst>
          </p:cNvPr>
          <p:cNvSpPr txBox="1"/>
          <p:nvPr/>
        </p:nvSpPr>
        <p:spPr>
          <a:xfrm>
            <a:off x="8704790" y="1752654"/>
            <a:ext cx="3249628" cy="3898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060"/>
              </a:lnSpc>
            </a:pPr>
            <a:r>
              <a:rPr lang="en-GB" sz="1300" b="1">
                <a:latin typeface="Avenir Next LT Pro"/>
              </a:rPr>
              <a:t>Headhunting premium feature (</a:t>
            </a:r>
            <a:r>
              <a:rPr lang="en-GB" sz="1300" b="1">
                <a:highlight>
                  <a:srgbClr val="FFFF00"/>
                </a:highlight>
                <a:latin typeface="Avenir Next LT Pro"/>
              </a:rPr>
              <a:t>new</a:t>
            </a:r>
            <a:r>
              <a:rPr lang="en-GB" sz="1300" b="1">
                <a:latin typeface="Avenir Next LT Pro"/>
              </a:rPr>
              <a:t>)</a:t>
            </a:r>
          </a:p>
          <a:p>
            <a:pPr marL="285750" indent="-285750">
              <a:lnSpc>
                <a:spcPts val="2060"/>
              </a:lnSpc>
              <a:buFont typeface="Arial"/>
              <a:buChar char="•"/>
            </a:pPr>
            <a:r>
              <a:rPr lang="en-GB" sz="1300">
                <a:latin typeface="Avenir Next LT Pro"/>
              </a:rPr>
              <a:t>Improve the success rate of hiring highly qualified candidates</a:t>
            </a:r>
          </a:p>
          <a:p>
            <a:pPr marL="285750" indent="-285750">
              <a:lnSpc>
                <a:spcPts val="2060"/>
              </a:lnSpc>
              <a:buFont typeface="Arial"/>
              <a:buChar char="•"/>
            </a:pPr>
            <a:r>
              <a:rPr lang="en-GB" sz="1300">
                <a:latin typeface="Avenir Next LT Pro"/>
              </a:rPr>
              <a:t>Increase Recruiter Lite subscription rates</a:t>
            </a:r>
          </a:p>
          <a:p>
            <a:pPr marL="285750" indent="-285750">
              <a:buFont typeface="Arial"/>
              <a:buChar char="•"/>
            </a:pPr>
            <a:endParaRPr lang="en-GB" sz="13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endParaRPr lang="en-GB" sz="1300">
              <a:latin typeface="Avenir Next LT Pro"/>
            </a:endParaRPr>
          </a:p>
          <a:p>
            <a:r>
              <a:rPr lang="en-GB" sz="1300" b="1">
                <a:latin typeface="Avenir Next LT Pro"/>
                <a:ea typeface="Calibri"/>
                <a:cs typeface="Calibri"/>
              </a:rPr>
              <a:t>LinkedIn Learning</a:t>
            </a:r>
          </a:p>
          <a:p>
            <a:pPr marL="285750" indent="-285750" algn="l">
              <a:lnSpc>
                <a:spcPts val="2060"/>
              </a:lnSpc>
              <a:buFont typeface="Arial" panose="020B0604020202020204" pitchFamily="34" charset="0"/>
              <a:buChar char="•"/>
            </a:pPr>
            <a:r>
              <a:rPr lang="en-SG" sz="1300">
                <a:latin typeface="Avenir Next LT Pro"/>
              </a:rPr>
              <a:t>Increase course enrolment by tapping into a large untapped user base</a:t>
            </a:r>
          </a:p>
          <a:p>
            <a:pPr marL="285750" indent="-285750" algn="l">
              <a:lnSpc>
                <a:spcPts val="2060"/>
              </a:lnSpc>
              <a:buFont typeface="Arial" panose="020B0604020202020204" pitchFamily="34" charset="0"/>
              <a:buChar char="•"/>
            </a:pPr>
            <a:r>
              <a:rPr lang="en-SG" sz="1300">
                <a:latin typeface="Avenir Next LT Pro"/>
              </a:rPr>
              <a:t>Expand business by providing more relevant courses based on forecasted in-demand skills</a:t>
            </a:r>
          </a:p>
          <a:p>
            <a:pPr marL="285750" indent="-285750" algn="l">
              <a:lnSpc>
                <a:spcPts val="2060"/>
              </a:lnSpc>
              <a:buFont typeface="Arial" panose="020B0604020202020204" pitchFamily="34" charset="0"/>
              <a:buChar char="•"/>
            </a:pPr>
            <a:r>
              <a:rPr lang="en-SG" sz="1300">
                <a:latin typeface="Avenir Next LT Pro"/>
              </a:rPr>
              <a:t>Partner with employers.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B31113-0EB4-CB56-7B34-DA6C789839C6}"/>
              </a:ext>
            </a:extLst>
          </p:cNvPr>
          <p:cNvSpPr txBox="1"/>
          <p:nvPr/>
        </p:nvSpPr>
        <p:spPr>
          <a:xfrm>
            <a:off x="4564335" y="3833305"/>
            <a:ext cx="3305825" cy="10953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960"/>
              </a:lnSpc>
              <a:buFont typeface="Arial"/>
              <a:buChar char="•"/>
            </a:pPr>
            <a:r>
              <a:rPr lang="en-SG" sz="1300">
                <a:latin typeface="Avenir Next LT Pro" panose="020B0504020202020204" pitchFamily="34" charset="77"/>
                <a:cs typeface="Calibri"/>
              </a:rPr>
              <a:t>Automate detection of suspicious job postings</a:t>
            </a:r>
          </a:p>
          <a:p>
            <a:pPr marL="285750" indent="-285750">
              <a:lnSpc>
                <a:spcPts val="1960"/>
              </a:lnSpc>
              <a:buFont typeface="Arial"/>
              <a:buChar char="•"/>
            </a:pPr>
            <a:r>
              <a:rPr lang="en-SG" sz="1300">
                <a:latin typeface="Avenir Next LT Pro" panose="020B0504020202020204" pitchFamily="34" charset="77"/>
                <a:cs typeface="Calibri"/>
              </a:rPr>
              <a:t>Ensure efficiency despite a surge in listings, seekers, and recruiters.</a:t>
            </a:r>
            <a:endParaRPr lang="en-GB" sz="1300">
              <a:latin typeface="Avenir Next LT Pro" panose="020B0504020202020204" pitchFamily="34" charset="77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CDA28E-4E1B-2ECF-3FEE-484FF70AA994}"/>
              </a:ext>
            </a:extLst>
          </p:cNvPr>
          <p:cNvSpPr txBox="1"/>
          <p:nvPr/>
        </p:nvSpPr>
        <p:spPr>
          <a:xfrm>
            <a:off x="4564335" y="1859328"/>
            <a:ext cx="3012799" cy="11434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060"/>
              </a:lnSpc>
              <a:buFont typeface="Arial"/>
              <a:buChar char="•"/>
            </a:pPr>
            <a:r>
              <a:rPr lang="en-GB" sz="1300">
                <a:latin typeface="Avenir Next LT Pro" panose="020B0504020202020204" pitchFamily="34" charset="77"/>
                <a:cs typeface="Calibri"/>
              </a:rPr>
              <a:t>Secure 58 million companies &amp; 57% of job seekers from scams</a:t>
            </a:r>
          </a:p>
          <a:p>
            <a:pPr marL="285750" indent="-285750">
              <a:lnSpc>
                <a:spcPts val="2060"/>
              </a:lnSpc>
              <a:buFont typeface="Arial"/>
              <a:buChar char="•"/>
            </a:pPr>
            <a:r>
              <a:rPr lang="en-SG" sz="1300">
                <a:latin typeface="Avenir Next LT Pro" panose="020B0504020202020204" pitchFamily="34" charset="77"/>
                <a:cs typeface="Calibri"/>
              </a:rPr>
              <a:t>Bridge talent gap by offering in-demand upskilling courses.</a:t>
            </a:r>
            <a:endParaRPr lang="en-GB" sz="1300">
              <a:latin typeface="Avenir Next LT Pro" panose="020B0504020202020204" pitchFamily="34" charset="77"/>
              <a:cs typeface="Calibri"/>
            </a:endParaRPr>
          </a:p>
        </p:txBody>
      </p:sp>
      <p:sp>
        <p:nvSpPr>
          <p:cNvPr id="46" name="Slide Number Placeholder 1">
            <a:extLst>
              <a:ext uri="{FF2B5EF4-FFF2-40B4-BE49-F238E27FC236}">
                <a16:creationId xmlns:a16="http://schemas.microsoft.com/office/drawing/2014/main" id="{A8C7A025-8F69-8769-9246-96FC32F773FF}"/>
              </a:ext>
            </a:extLst>
          </p:cNvPr>
          <p:cNvSpPr txBox="1">
            <a:spLocks/>
          </p:cNvSpPr>
          <p:nvPr/>
        </p:nvSpPr>
        <p:spPr>
          <a:xfrm>
            <a:off x="9446947" y="1628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Jiang Lei</a:t>
            </a:r>
          </a:p>
        </p:txBody>
      </p:sp>
    </p:spTree>
    <p:extLst>
      <p:ext uri="{BB962C8B-B14F-4D97-AF65-F5344CB8AC3E}">
        <p14:creationId xmlns:p14="http://schemas.microsoft.com/office/powerpoint/2010/main" val="2794756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>
            <a:extLst>
              <a:ext uri="{FF2B5EF4-FFF2-40B4-BE49-F238E27FC236}">
                <a16:creationId xmlns:a16="http://schemas.microsoft.com/office/drawing/2014/main" id="{E67F9BD9-8EF3-A128-C22C-40A10C100B16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Future Improvements</a:t>
            </a:r>
            <a:endParaRPr lang="en-US">
              <a:ea typeface="+mn-ea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60B72E3-A2ED-9A37-B427-595088AD2BE2}"/>
              </a:ext>
            </a:extLst>
          </p:cNvPr>
          <p:cNvSpPr txBox="1"/>
          <p:nvPr/>
        </p:nvSpPr>
        <p:spPr>
          <a:xfrm>
            <a:off x="450444" y="672693"/>
            <a:ext cx="274017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Limitations and Concerns</a:t>
            </a:r>
            <a:r>
              <a:rPr lang="en-SG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 </a:t>
            </a:r>
            <a:endParaRPr lang="en-US" sz="1600" b="1">
              <a:solidFill>
                <a:schemeClr val="bg1">
                  <a:lumMod val="50000"/>
                </a:schemeClr>
              </a:solidFill>
              <a:latin typeface="Avenir Next LT Pr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627CD-4F8F-48C9-EE96-3B304E771094}"/>
              </a:ext>
            </a:extLst>
          </p:cNvPr>
          <p:cNvSpPr/>
          <p:nvPr/>
        </p:nvSpPr>
        <p:spPr>
          <a:xfrm>
            <a:off x="653970" y="2138308"/>
            <a:ext cx="2608206" cy="109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Bias</a:t>
            </a: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95C6E2-A170-78CE-93B2-1E188FC97409}"/>
              </a:ext>
            </a:extLst>
          </p:cNvPr>
          <p:cNvSpPr/>
          <p:nvPr/>
        </p:nvSpPr>
        <p:spPr>
          <a:xfrm>
            <a:off x="653970" y="1281400"/>
            <a:ext cx="2608206" cy="6919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99A376ED-24E7-CF72-DA6A-67DADE70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418" y="1973350"/>
            <a:ext cx="331103" cy="3311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E3B568-0D1B-8E4D-4F2A-E670E18E3C5C}"/>
              </a:ext>
            </a:extLst>
          </p:cNvPr>
          <p:cNvSpPr/>
          <p:nvPr/>
        </p:nvSpPr>
        <p:spPr>
          <a:xfrm>
            <a:off x="3718866" y="1281400"/>
            <a:ext cx="4040660" cy="6919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84548-2017-6276-42FC-4D84BE2FAEC9}"/>
              </a:ext>
            </a:extLst>
          </p:cNvPr>
          <p:cNvSpPr/>
          <p:nvPr/>
        </p:nvSpPr>
        <p:spPr>
          <a:xfrm>
            <a:off x="8186738" y="1281400"/>
            <a:ext cx="3885813" cy="691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Mitigating Strategies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EABA94-EDE9-1BA6-CDD6-77149908B683}"/>
              </a:ext>
            </a:extLst>
          </p:cNvPr>
          <p:cNvSpPr/>
          <p:nvPr/>
        </p:nvSpPr>
        <p:spPr>
          <a:xfrm>
            <a:off x="3718866" y="2157330"/>
            <a:ext cx="4040660" cy="1078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11F74-976C-783C-C57A-8E67B359C456}"/>
              </a:ext>
            </a:extLst>
          </p:cNvPr>
          <p:cNvSpPr txBox="1"/>
          <p:nvPr/>
        </p:nvSpPr>
        <p:spPr>
          <a:xfrm>
            <a:off x="3718866" y="2327015"/>
            <a:ext cx="3910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Individuals from certain background </a:t>
            </a:r>
            <a:r>
              <a:rPr lang="en-US" sz="1400" b="1">
                <a:latin typeface="Avenir Next LT Pro" panose="020B0504020202020204" pitchFamily="34" charset="77"/>
              </a:rPr>
              <a:t>more </a:t>
            </a:r>
            <a:r>
              <a:rPr lang="en-US" sz="1400">
                <a:latin typeface="Avenir Next LT Pro" panose="020B0504020202020204" pitchFamily="34" charset="77"/>
              </a:rPr>
              <a:t>likely</a:t>
            </a:r>
            <a:r>
              <a:rPr lang="en-US" sz="1400" b="1">
                <a:latin typeface="Avenir Next LT Pro" panose="020B0504020202020204" pitchFamily="34" charset="77"/>
              </a:rPr>
              <a:t> </a:t>
            </a:r>
            <a:r>
              <a:rPr lang="en-US" sz="1400">
                <a:latin typeface="Avenir Next LT Pro" panose="020B0504020202020204" pitchFamily="34" charset="77"/>
              </a:rPr>
              <a:t>to be </a:t>
            </a:r>
            <a:r>
              <a:rPr lang="en-US" sz="1400" b="1">
                <a:latin typeface="Avenir Next LT Pro" panose="020B0504020202020204" pitchFamily="34" charset="77"/>
              </a:rPr>
              <a:t>visible</a:t>
            </a:r>
            <a:r>
              <a:rPr lang="en-US" sz="1400">
                <a:latin typeface="Avenir Next LT Pro" panose="020B0504020202020204" pitchFamily="34" charset="77"/>
              </a:rPr>
              <a:t> to recruiters.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Only</a:t>
            </a:r>
            <a:r>
              <a:rPr lang="en-US" sz="1400" b="1">
                <a:latin typeface="Avenir Next LT Pro" panose="020B0504020202020204" pitchFamily="34" charset="77"/>
              </a:rPr>
              <a:t> certain </a:t>
            </a:r>
            <a:r>
              <a:rPr lang="en-US" sz="1400">
                <a:latin typeface="Avenir Next LT Pro" panose="020B0504020202020204" pitchFamily="34" charset="77"/>
              </a:rPr>
              <a:t>types of scams identified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814463-8D2C-700E-CC44-8087A4959A51}"/>
              </a:ext>
            </a:extLst>
          </p:cNvPr>
          <p:cNvSpPr/>
          <p:nvPr/>
        </p:nvSpPr>
        <p:spPr>
          <a:xfrm>
            <a:off x="8186738" y="2157329"/>
            <a:ext cx="3885813" cy="110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293C0-8CE3-441D-8401-3DC215ECC910}"/>
              </a:ext>
            </a:extLst>
          </p:cNvPr>
          <p:cNvSpPr txBox="1"/>
          <p:nvPr/>
        </p:nvSpPr>
        <p:spPr>
          <a:xfrm>
            <a:off x="8186738" y="2219701"/>
            <a:ext cx="404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latin typeface="Avenir Next LT Pro" panose="020B0504020202020204" pitchFamily="34" charset="77"/>
              </a:rPr>
              <a:t>Constantly</a:t>
            </a:r>
            <a:r>
              <a:rPr lang="en-US" sz="1400">
                <a:latin typeface="Avenir Next LT Pro" panose="020B0504020202020204" pitchFamily="34" charset="77"/>
              </a:rPr>
              <a:t> collect &amp; update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Ensuring dataset is </a:t>
            </a:r>
            <a:r>
              <a:rPr lang="en-US" sz="1400" b="1">
                <a:latin typeface="Avenir Next LT Pro" panose="020B0504020202020204" pitchFamily="34" charset="77"/>
              </a:rPr>
              <a:t>diverse</a:t>
            </a:r>
            <a:r>
              <a:rPr lang="en-US" sz="1400">
                <a:latin typeface="Avenir Next LT Pro" panose="020B0504020202020204" pitchFamily="34" charset="77"/>
              </a:rPr>
              <a:t> &amp; </a:t>
            </a:r>
            <a:r>
              <a:rPr lang="en-US" sz="1400" b="1">
                <a:latin typeface="Avenir Next LT Pro" panose="020B0504020202020204" pitchFamily="34" charset="77"/>
              </a:rPr>
              <a:t>representative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Monitor &amp; gather user feedback </a:t>
            </a:r>
            <a:r>
              <a:rPr lang="en-US" sz="1400" b="1">
                <a:latin typeface="Avenir Next LT Pro" panose="020B0504020202020204" pitchFamily="34" charset="77"/>
              </a:rPr>
              <a:t>regularly</a:t>
            </a:r>
            <a:r>
              <a:rPr lang="en-US" sz="1400">
                <a:latin typeface="Avenir Next LT Pro" panose="020B0504020202020204" pitchFamily="34" charset="77"/>
              </a:rPr>
              <a:t> </a:t>
            </a:r>
          </a:p>
        </p:txBody>
      </p:sp>
      <p:pic>
        <p:nvPicPr>
          <p:cNvPr id="26" name="Picture 6" descr="Bias ">
            <a:extLst>
              <a:ext uri="{FF2B5EF4-FFF2-40B4-BE49-F238E27FC236}">
                <a16:creationId xmlns:a16="http://schemas.microsoft.com/office/drawing/2014/main" id="{C2F97190-CCB5-7A87-FBA4-790C7DFFE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44" y="2461277"/>
            <a:ext cx="428711" cy="42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Warning ">
            <a:extLst>
              <a:ext uri="{FF2B5EF4-FFF2-40B4-BE49-F238E27FC236}">
                <a16:creationId xmlns:a16="http://schemas.microsoft.com/office/drawing/2014/main" id="{F39A6246-1E36-6A70-B4F2-D6D173B9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3745"/>
            <a:ext cx="367679" cy="3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Research ">
            <a:extLst>
              <a:ext uri="{FF2B5EF4-FFF2-40B4-BE49-F238E27FC236}">
                <a16:creationId xmlns:a16="http://schemas.microsoft.com/office/drawing/2014/main" id="{2C83B6F2-008A-C2C7-6D82-9AF048E7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05" y="1331929"/>
            <a:ext cx="600037" cy="6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Strategy ">
            <a:extLst>
              <a:ext uri="{FF2B5EF4-FFF2-40B4-BE49-F238E27FC236}">
                <a16:creationId xmlns:a16="http://schemas.microsoft.com/office/drawing/2014/main" id="{40E41757-5948-F21A-735F-F9BDFF3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678" y="1407889"/>
            <a:ext cx="425783" cy="42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2936C-696A-0E19-0A26-8A0FCB5640E0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venir Next LT Pro" panose="020B0504020202020204" pitchFamily="34" charset="77"/>
              </a:rPr>
              <a:t>Ken</a:t>
            </a:r>
          </a:p>
        </p:txBody>
      </p:sp>
    </p:spTree>
    <p:extLst>
      <p:ext uri="{BB962C8B-B14F-4D97-AF65-F5344CB8AC3E}">
        <p14:creationId xmlns:p14="http://schemas.microsoft.com/office/powerpoint/2010/main" val="263511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>
            <a:extLst>
              <a:ext uri="{FF2B5EF4-FFF2-40B4-BE49-F238E27FC236}">
                <a16:creationId xmlns:a16="http://schemas.microsoft.com/office/drawing/2014/main" id="{E67F9BD9-8EF3-A128-C22C-40A10C100B16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Future Improvements</a:t>
            </a:r>
            <a:endParaRPr lang="en-US">
              <a:ea typeface="+mn-ea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60B72E3-A2ED-9A37-B427-595088AD2BE2}"/>
              </a:ext>
            </a:extLst>
          </p:cNvPr>
          <p:cNvSpPr txBox="1"/>
          <p:nvPr/>
        </p:nvSpPr>
        <p:spPr>
          <a:xfrm>
            <a:off x="450444" y="672693"/>
            <a:ext cx="274017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Limitations and Concerns</a:t>
            </a:r>
            <a:r>
              <a:rPr lang="en-SG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 </a:t>
            </a:r>
            <a:endParaRPr lang="en-US" sz="1600" b="1">
              <a:solidFill>
                <a:schemeClr val="bg1">
                  <a:lumMod val="50000"/>
                </a:schemeClr>
              </a:solidFill>
              <a:latin typeface="Avenir Next LT Pr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627CD-4F8F-48C9-EE96-3B304E771094}"/>
              </a:ext>
            </a:extLst>
          </p:cNvPr>
          <p:cNvSpPr/>
          <p:nvPr/>
        </p:nvSpPr>
        <p:spPr>
          <a:xfrm>
            <a:off x="653970" y="2138308"/>
            <a:ext cx="2608206" cy="109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Bias</a:t>
            </a: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95C6E2-A170-78CE-93B2-1E188FC97409}"/>
              </a:ext>
            </a:extLst>
          </p:cNvPr>
          <p:cNvSpPr/>
          <p:nvPr/>
        </p:nvSpPr>
        <p:spPr>
          <a:xfrm>
            <a:off x="653970" y="1281400"/>
            <a:ext cx="2608206" cy="6919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99A376ED-24E7-CF72-DA6A-67DADE70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418" y="1973350"/>
            <a:ext cx="331103" cy="3311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E3B568-0D1B-8E4D-4F2A-E670E18E3C5C}"/>
              </a:ext>
            </a:extLst>
          </p:cNvPr>
          <p:cNvSpPr/>
          <p:nvPr/>
        </p:nvSpPr>
        <p:spPr>
          <a:xfrm>
            <a:off x="3718866" y="1281400"/>
            <a:ext cx="4040660" cy="6919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84548-2017-6276-42FC-4D84BE2FAEC9}"/>
              </a:ext>
            </a:extLst>
          </p:cNvPr>
          <p:cNvSpPr/>
          <p:nvPr/>
        </p:nvSpPr>
        <p:spPr>
          <a:xfrm>
            <a:off x="8186738" y="1281400"/>
            <a:ext cx="3885813" cy="691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Mitigating Strategies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EABA94-EDE9-1BA6-CDD6-77149908B683}"/>
              </a:ext>
            </a:extLst>
          </p:cNvPr>
          <p:cNvSpPr/>
          <p:nvPr/>
        </p:nvSpPr>
        <p:spPr>
          <a:xfrm>
            <a:off x="3718866" y="2157330"/>
            <a:ext cx="4040660" cy="1078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11F74-976C-783C-C57A-8E67B359C456}"/>
              </a:ext>
            </a:extLst>
          </p:cNvPr>
          <p:cNvSpPr txBox="1"/>
          <p:nvPr/>
        </p:nvSpPr>
        <p:spPr>
          <a:xfrm>
            <a:off x="3718866" y="2327015"/>
            <a:ext cx="3910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Individuals from certain background </a:t>
            </a:r>
            <a:r>
              <a:rPr lang="en-US" sz="1400" b="1">
                <a:latin typeface="Avenir Next LT Pro" panose="020B0504020202020204" pitchFamily="34" charset="77"/>
              </a:rPr>
              <a:t>more </a:t>
            </a:r>
            <a:r>
              <a:rPr lang="en-US" sz="1400">
                <a:latin typeface="Avenir Next LT Pro" panose="020B0504020202020204" pitchFamily="34" charset="77"/>
              </a:rPr>
              <a:t>likely</a:t>
            </a:r>
            <a:r>
              <a:rPr lang="en-US" sz="1400" b="1">
                <a:latin typeface="Avenir Next LT Pro" panose="020B0504020202020204" pitchFamily="34" charset="77"/>
              </a:rPr>
              <a:t> </a:t>
            </a:r>
            <a:r>
              <a:rPr lang="en-US" sz="1400">
                <a:latin typeface="Avenir Next LT Pro" panose="020B0504020202020204" pitchFamily="34" charset="77"/>
              </a:rPr>
              <a:t>to be </a:t>
            </a:r>
            <a:r>
              <a:rPr lang="en-US" sz="1400" b="1">
                <a:latin typeface="Avenir Next LT Pro" panose="020B0504020202020204" pitchFamily="34" charset="77"/>
              </a:rPr>
              <a:t>visible</a:t>
            </a:r>
            <a:r>
              <a:rPr lang="en-US" sz="1400">
                <a:latin typeface="Avenir Next LT Pro" panose="020B0504020202020204" pitchFamily="34" charset="77"/>
              </a:rPr>
              <a:t> to recruiters.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Only</a:t>
            </a:r>
            <a:r>
              <a:rPr lang="en-US" sz="1400" b="1">
                <a:latin typeface="Avenir Next LT Pro" panose="020B0504020202020204" pitchFamily="34" charset="77"/>
              </a:rPr>
              <a:t> certain </a:t>
            </a:r>
            <a:r>
              <a:rPr lang="en-US" sz="1400">
                <a:latin typeface="Avenir Next LT Pro" panose="020B0504020202020204" pitchFamily="34" charset="77"/>
              </a:rPr>
              <a:t>types of scams identified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814463-8D2C-700E-CC44-8087A4959A51}"/>
              </a:ext>
            </a:extLst>
          </p:cNvPr>
          <p:cNvSpPr/>
          <p:nvPr/>
        </p:nvSpPr>
        <p:spPr>
          <a:xfrm>
            <a:off x="8186738" y="2157329"/>
            <a:ext cx="3885813" cy="110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293C0-8CE3-441D-8401-3DC215ECC910}"/>
              </a:ext>
            </a:extLst>
          </p:cNvPr>
          <p:cNvSpPr txBox="1"/>
          <p:nvPr/>
        </p:nvSpPr>
        <p:spPr>
          <a:xfrm>
            <a:off x="8186738" y="2219701"/>
            <a:ext cx="404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latin typeface="Avenir Next LT Pro" panose="020B0504020202020204" pitchFamily="34" charset="77"/>
              </a:rPr>
              <a:t>Constantly</a:t>
            </a:r>
            <a:r>
              <a:rPr lang="en-US" sz="1400">
                <a:latin typeface="Avenir Next LT Pro" panose="020B0504020202020204" pitchFamily="34" charset="77"/>
              </a:rPr>
              <a:t> collect &amp; update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Ensuring dataset is </a:t>
            </a:r>
            <a:r>
              <a:rPr lang="en-US" sz="1400" b="1">
                <a:latin typeface="Avenir Next LT Pro" panose="020B0504020202020204" pitchFamily="34" charset="77"/>
              </a:rPr>
              <a:t>diverse</a:t>
            </a:r>
            <a:r>
              <a:rPr lang="en-US" sz="1400">
                <a:latin typeface="Avenir Next LT Pro" panose="020B0504020202020204" pitchFamily="34" charset="77"/>
              </a:rPr>
              <a:t> &amp; </a:t>
            </a:r>
            <a:r>
              <a:rPr lang="en-US" sz="1400" b="1">
                <a:latin typeface="Avenir Next LT Pro" panose="020B0504020202020204" pitchFamily="34" charset="77"/>
              </a:rPr>
              <a:t>representative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Monitor &amp; gather user feedback </a:t>
            </a:r>
            <a:r>
              <a:rPr lang="en-US" sz="1400" b="1">
                <a:latin typeface="Avenir Next LT Pro" panose="020B0504020202020204" pitchFamily="34" charset="77"/>
              </a:rPr>
              <a:t>regularly</a:t>
            </a:r>
            <a:r>
              <a:rPr lang="en-US" sz="1400">
                <a:latin typeface="Avenir Next LT Pro" panose="020B0504020202020204" pitchFamily="34" charset="77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74CEA-7811-4D72-7A5E-C4B4145E8C8E}"/>
              </a:ext>
            </a:extLst>
          </p:cNvPr>
          <p:cNvSpPr/>
          <p:nvPr/>
        </p:nvSpPr>
        <p:spPr>
          <a:xfrm>
            <a:off x="3718866" y="3528734"/>
            <a:ext cx="4040660" cy="1078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A38A8-6FAE-F6CC-36D6-A7E1FE6AC1B4}"/>
              </a:ext>
            </a:extLst>
          </p:cNvPr>
          <p:cNvSpPr/>
          <p:nvPr/>
        </p:nvSpPr>
        <p:spPr>
          <a:xfrm>
            <a:off x="653970" y="3546389"/>
            <a:ext cx="2608206" cy="1078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Concerns</a:t>
            </a:r>
          </a:p>
        </p:txBody>
      </p:sp>
      <p:pic>
        <p:nvPicPr>
          <p:cNvPr id="18" name="Graphic 17" descr="Badge with solid fill">
            <a:extLst>
              <a:ext uri="{FF2B5EF4-FFF2-40B4-BE49-F238E27FC236}">
                <a16:creationId xmlns:a16="http://schemas.microsoft.com/office/drawing/2014/main" id="{F566161E-98D2-0D9B-95FC-93CDA61B6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418" y="3407302"/>
            <a:ext cx="327600" cy="327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37189D-E009-B443-155D-8F14D22837DF}"/>
              </a:ext>
            </a:extLst>
          </p:cNvPr>
          <p:cNvSpPr txBox="1"/>
          <p:nvPr/>
        </p:nvSpPr>
        <p:spPr>
          <a:xfrm>
            <a:off x="3734571" y="3729829"/>
            <a:ext cx="3910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Vast amount of user data collected to predict if the user is a job seeker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Risk of </a:t>
            </a:r>
            <a:r>
              <a:rPr lang="en-US" sz="1400" b="1">
                <a:latin typeface="Avenir Next LT Pro" panose="020B0504020202020204" pitchFamily="34" charset="77"/>
              </a:rPr>
              <a:t>data leakage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A0566-6084-2316-0DA3-AE699B7DD7D4}"/>
              </a:ext>
            </a:extLst>
          </p:cNvPr>
          <p:cNvSpPr/>
          <p:nvPr/>
        </p:nvSpPr>
        <p:spPr>
          <a:xfrm>
            <a:off x="8174381" y="3497236"/>
            <a:ext cx="3885812" cy="110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45A151-C46C-669A-770C-65602B0572FD}"/>
              </a:ext>
            </a:extLst>
          </p:cNvPr>
          <p:cNvSpPr txBox="1"/>
          <p:nvPr/>
        </p:nvSpPr>
        <p:spPr>
          <a:xfrm>
            <a:off x="8429943" y="3752083"/>
            <a:ext cx="3529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Only collect </a:t>
            </a:r>
            <a:r>
              <a:rPr lang="en-US" sz="1400" b="1">
                <a:latin typeface="Avenir Next LT Pro" panose="020B0504020202020204" pitchFamily="34" charset="77"/>
              </a:rPr>
              <a:t>necessary</a:t>
            </a:r>
            <a:r>
              <a:rPr lang="en-US" sz="1400">
                <a:latin typeface="Avenir Next LT Pro" panose="020B0504020202020204" pitchFamily="34" charset="77"/>
              </a:rPr>
              <a:t> </a:t>
            </a:r>
            <a:r>
              <a:rPr lang="en-US" sz="1400" b="1">
                <a:latin typeface="Avenir Next LT Pro" panose="020B0504020202020204" pitchFamily="34" charset="77"/>
              </a:rPr>
              <a:t>data</a:t>
            </a:r>
            <a:r>
              <a:rPr lang="en-US" sz="1400">
                <a:latin typeface="Avenir Next LT Pro" panose="020B0504020202020204" pitchFamily="34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Ensure </a:t>
            </a:r>
            <a:r>
              <a:rPr lang="en-US" sz="1400" b="1">
                <a:latin typeface="Avenir Next LT Pro" panose="020B0504020202020204" pitchFamily="34" charset="77"/>
              </a:rPr>
              <a:t>transparency</a:t>
            </a:r>
            <a:r>
              <a:rPr lang="en-US" sz="1400">
                <a:latin typeface="Avenir Next LT Pro" panose="020B0504020202020204" pitchFamily="34" charset="77"/>
              </a:rPr>
              <a:t> in data collection </a:t>
            </a:r>
          </a:p>
        </p:txBody>
      </p:sp>
      <p:pic>
        <p:nvPicPr>
          <p:cNvPr id="25" name="Picture 2" descr="Apathy ">
            <a:extLst>
              <a:ext uri="{FF2B5EF4-FFF2-40B4-BE49-F238E27FC236}">
                <a16:creationId xmlns:a16="http://schemas.microsoft.com/office/drawing/2014/main" id="{EDA803E6-C7EA-D631-36DD-F4884138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8" y="3887953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ias ">
            <a:extLst>
              <a:ext uri="{FF2B5EF4-FFF2-40B4-BE49-F238E27FC236}">
                <a16:creationId xmlns:a16="http://schemas.microsoft.com/office/drawing/2014/main" id="{C2F97190-CCB5-7A87-FBA4-790C7DFFE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44" y="2461277"/>
            <a:ext cx="428711" cy="42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Warning ">
            <a:extLst>
              <a:ext uri="{FF2B5EF4-FFF2-40B4-BE49-F238E27FC236}">
                <a16:creationId xmlns:a16="http://schemas.microsoft.com/office/drawing/2014/main" id="{F39A6246-1E36-6A70-B4F2-D6D173B9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3745"/>
            <a:ext cx="367679" cy="3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Research ">
            <a:extLst>
              <a:ext uri="{FF2B5EF4-FFF2-40B4-BE49-F238E27FC236}">
                <a16:creationId xmlns:a16="http://schemas.microsoft.com/office/drawing/2014/main" id="{2C83B6F2-008A-C2C7-6D82-9AF048E7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05" y="1331929"/>
            <a:ext cx="600037" cy="6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Strategy ">
            <a:extLst>
              <a:ext uri="{FF2B5EF4-FFF2-40B4-BE49-F238E27FC236}">
                <a16:creationId xmlns:a16="http://schemas.microsoft.com/office/drawing/2014/main" id="{40E41757-5948-F21A-735F-F9BDFF3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678" y="1407889"/>
            <a:ext cx="425783" cy="42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47890C-C84C-BEB8-DDBC-5DE67404CC09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venir Next LT Pro" panose="020B0504020202020204" pitchFamily="34" charset="77"/>
              </a:rPr>
              <a:t>Ken</a:t>
            </a:r>
          </a:p>
        </p:txBody>
      </p:sp>
    </p:spTree>
    <p:extLst>
      <p:ext uri="{BB962C8B-B14F-4D97-AF65-F5344CB8AC3E}">
        <p14:creationId xmlns:p14="http://schemas.microsoft.com/office/powerpoint/2010/main" val="267486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6" grpId="0" animBg="1"/>
      <p:bldP spid="7" grpId="0" animBg="1"/>
      <p:bldP spid="1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>
            <a:extLst>
              <a:ext uri="{FF2B5EF4-FFF2-40B4-BE49-F238E27FC236}">
                <a16:creationId xmlns:a16="http://schemas.microsoft.com/office/drawing/2014/main" id="{E67F9BD9-8EF3-A128-C22C-40A10C100B16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Future Improvements</a:t>
            </a:r>
            <a:endParaRPr lang="en-US">
              <a:ea typeface="+mn-ea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60B72E3-A2ED-9A37-B427-595088AD2BE2}"/>
              </a:ext>
            </a:extLst>
          </p:cNvPr>
          <p:cNvSpPr txBox="1"/>
          <p:nvPr/>
        </p:nvSpPr>
        <p:spPr>
          <a:xfrm>
            <a:off x="450444" y="672693"/>
            <a:ext cx="274017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Limitations and Concerns</a:t>
            </a:r>
            <a:r>
              <a:rPr lang="en-SG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 </a:t>
            </a:r>
            <a:endParaRPr lang="en-US" sz="1600" b="1">
              <a:solidFill>
                <a:schemeClr val="bg1">
                  <a:lumMod val="50000"/>
                </a:schemeClr>
              </a:solidFill>
              <a:latin typeface="Avenir Next LT Pr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627CD-4F8F-48C9-EE96-3B304E771094}"/>
              </a:ext>
            </a:extLst>
          </p:cNvPr>
          <p:cNvSpPr/>
          <p:nvPr/>
        </p:nvSpPr>
        <p:spPr>
          <a:xfrm>
            <a:off x="653970" y="2138308"/>
            <a:ext cx="2608206" cy="109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Bias</a:t>
            </a: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95C6E2-A170-78CE-93B2-1E188FC97409}"/>
              </a:ext>
            </a:extLst>
          </p:cNvPr>
          <p:cNvSpPr/>
          <p:nvPr/>
        </p:nvSpPr>
        <p:spPr>
          <a:xfrm>
            <a:off x="653970" y="1281400"/>
            <a:ext cx="2608206" cy="6919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99A376ED-24E7-CF72-DA6A-67DADE70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418" y="1973350"/>
            <a:ext cx="331103" cy="3311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E3B568-0D1B-8E4D-4F2A-E670E18E3C5C}"/>
              </a:ext>
            </a:extLst>
          </p:cNvPr>
          <p:cNvSpPr/>
          <p:nvPr/>
        </p:nvSpPr>
        <p:spPr>
          <a:xfrm>
            <a:off x="3718866" y="1281400"/>
            <a:ext cx="4040660" cy="6919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84548-2017-6276-42FC-4D84BE2FAEC9}"/>
              </a:ext>
            </a:extLst>
          </p:cNvPr>
          <p:cNvSpPr/>
          <p:nvPr/>
        </p:nvSpPr>
        <p:spPr>
          <a:xfrm>
            <a:off x="8186738" y="1281400"/>
            <a:ext cx="3885813" cy="691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Mitigating Strategies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EABA94-EDE9-1BA6-CDD6-77149908B683}"/>
              </a:ext>
            </a:extLst>
          </p:cNvPr>
          <p:cNvSpPr/>
          <p:nvPr/>
        </p:nvSpPr>
        <p:spPr>
          <a:xfrm>
            <a:off x="3718866" y="2157330"/>
            <a:ext cx="4040660" cy="1078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11F74-976C-783C-C57A-8E67B359C456}"/>
              </a:ext>
            </a:extLst>
          </p:cNvPr>
          <p:cNvSpPr txBox="1"/>
          <p:nvPr/>
        </p:nvSpPr>
        <p:spPr>
          <a:xfrm>
            <a:off x="3718866" y="2327015"/>
            <a:ext cx="3910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Individuals from certain background </a:t>
            </a:r>
            <a:r>
              <a:rPr lang="en-US" sz="1400" b="1">
                <a:latin typeface="Avenir Next LT Pro" panose="020B0504020202020204" pitchFamily="34" charset="77"/>
              </a:rPr>
              <a:t>more </a:t>
            </a:r>
            <a:r>
              <a:rPr lang="en-US" sz="1400">
                <a:latin typeface="Avenir Next LT Pro" panose="020B0504020202020204" pitchFamily="34" charset="77"/>
              </a:rPr>
              <a:t>likely</a:t>
            </a:r>
            <a:r>
              <a:rPr lang="en-US" sz="1400" b="1">
                <a:latin typeface="Avenir Next LT Pro" panose="020B0504020202020204" pitchFamily="34" charset="77"/>
              </a:rPr>
              <a:t> </a:t>
            </a:r>
            <a:r>
              <a:rPr lang="en-US" sz="1400">
                <a:latin typeface="Avenir Next LT Pro" panose="020B0504020202020204" pitchFamily="34" charset="77"/>
              </a:rPr>
              <a:t>to be </a:t>
            </a:r>
            <a:r>
              <a:rPr lang="en-US" sz="1400" b="1">
                <a:latin typeface="Avenir Next LT Pro" panose="020B0504020202020204" pitchFamily="34" charset="77"/>
              </a:rPr>
              <a:t>visible</a:t>
            </a:r>
            <a:r>
              <a:rPr lang="en-US" sz="1400">
                <a:latin typeface="Avenir Next LT Pro" panose="020B0504020202020204" pitchFamily="34" charset="77"/>
              </a:rPr>
              <a:t> to recruiters.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Only</a:t>
            </a:r>
            <a:r>
              <a:rPr lang="en-US" sz="1400" b="1">
                <a:latin typeface="Avenir Next LT Pro" panose="020B0504020202020204" pitchFamily="34" charset="77"/>
              </a:rPr>
              <a:t> certain </a:t>
            </a:r>
            <a:r>
              <a:rPr lang="en-US" sz="1400">
                <a:latin typeface="Avenir Next LT Pro" panose="020B0504020202020204" pitchFamily="34" charset="77"/>
              </a:rPr>
              <a:t>types of scams identified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814463-8D2C-700E-CC44-8087A4959A51}"/>
              </a:ext>
            </a:extLst>
          </p:cNvPr>
          <p:cNvSpPr/>
          <p:nvPr/>
        </p:nvSpPr>
        <p:spPr>
          <a:xfrm>
            <a:off x="8186738" y="2157329"/>
            <a:ext cx="3885813" cy="110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293C0-8CE3-441D-8401-3DC215ECC910}"/>
              </a:ext>
            </a:extLst>
          </p:cNvPr>
          <p:cNvSpPr txBox="1"/>
          <p:nvPr/>
        </p:nvSpPr>
        <p:spPr>
          <a:xfrm>
            <a:off x="8186738" y="2219701"/>
            <a:ext cx="404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latin typeface="Avenir Next LT Pro" panose="020B0504020202020204" pitchFamily="34" charset="77"/>
              </a:rPr>
              <a:t>Constantly</a:t>
            </a:r>
            <a:r>
              <a:rPr lang="en-US" sz="1400">
                <a:latin typeface="Avenir Next LT Pro" panose="020B0504020202020204" pitchFamily="34" charset="77"/>
              </a:rPr>
              <a:t> collect &amp; update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Ensuring dataset is </a:t>
            </a:r>
            <a:r>
              <a:rPr lang="en-US" sz="1400" b="1">
                <a:latin typeface="Avenir Next LT Pro" panose="020B0504020202020204" pitchFamily="34" charset="77"/>
              </a:rPr>
              <a:t>diverse</a:t>
            </a:r>
            <a:r>
              <a:rPr lang="en-US" sz="1400">
                <a:latin typeface="Avenir Next LT Pro" panose="020B0504020202020204" pitchFamily="34" charset="77"/>
              </a:rPr>
              <a:t> &amp; </a:t>
            </a:r>
            <a:r>
              <a:rPr lang="en-US" sz="1400" b="1">
                <a:latin typeface="Avenir Next LT Pro" panose="020B0504020202020204" pitchFamily="34" charset="77"/>
              </a:rPr>
              <a:t>representative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Monitor &amp; gather user feedback </a:t>
            </a:r>
            <a:r>
              <a:rPr lang="en-US" sz="1400" b="1">
                <a:latin typeface="Avenir Next LT Pro" panose="020B0504020202020204" pitchFamily="34" charset="77"/>
              </a:rPr>
              <a:t>regularly</a:t>
            </a:r>
            <a:r>
              <a:rPr lang="en-US" sz="1400">
                <a:latin typeface="Avenir Next LT Pro" panose="020B0504020202020204" pitchFamily="34" charset="77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74CEA-7811-4D72-7A5E-C4B4145E8C8E}"/>
              </a:ext>
            </a:extLst>
          </p:cNvPr>
          <p:cNvSpPr/>
          <p:nvPr/>
        </p:nvSpPr>
        <p:spPr>
          <a:xfrm>
            <a:off x="3718866" y="3528734"/>
            <a:ext cx="4040660" cy="1078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A38A8-6FAE-F6CC-36D6-A7E1FE6AC1B4}"/>
              </a:ext>
            </a:extLst>
          </p:cNvPr>
          <p:cNvSpPr/>
          <p:nvPr/>
        </p:nvSpPr>
        <p:spPr>
          <a:xfrm>
            <a:off x="653970" y="3546389"/>
            <a:ext cx="2608206" cy="1078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Concerns</a:t>
            </a:r>
          </a:p>
        </p:txBody>
      </p:sp>
      <p:pic>
        <p:nvPicPr>
          <p:cNvPr id="18" name="Graphic 17" descr="Badge with solid fill">
            <a:extLst>
              <a:ext uri="{FF2B5EF4-FFF2-40B4-BE49-F238E27FC236}">
                <a16:creationId xmlns:a16="http://schemas.microsoft.com/office/drawing/2014/main" id="{F566161E-98D2-0D9B-95FC-93CDA61B6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418" y="3407302"/>
            <a:ext cx="327600" cy="327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37189D-E009-B443-155D-8F14D22837DF}"/>
              </a:ext>
            </a:extLst>
          </p:cNvPr>
          <p:cNvSpPr txBox="1"/>
          <p:nvPr/>
        </p:nvSpPr>
        <p:spPr>
          <a:xfrm>
            <a:off x="3734571" y="3729829"/>
            <a:ext cx="3910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Vast amount of user data collected to predict if the user is a job seeker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Risk of </a:t>
            </a:r>
            <a:r>
              <a:rPr lang="en-US" sz="1400" b="1">
                <a:latin typeface="Avenir Next LT Pro" panose="020B0504020202020204" pitchFamily="34" charset="77"/>
              </a:rPr>
              <a:t>data leakage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A0566-6084-2316-0DA3-AE699B7DD7D4}"/>
              </a:ext>
            </a:extLst>
          </p:cNvPr>
          <p:cNvSpPr/>
          <p:nvPr/>
        </p:nvSpPr>
        <p:spPr>
          <a:xfrm>
            <a:off x="8174381" y="3497236"/>
            <a:ext cx="3885812" cy="110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45A151-C46C-669A-770C-65602B0572FD}"/>
              </a:ext>
            </a:extLst>
          </p:cNvPr>
          <p:cNvSpPr txBox="1"/>
          <p:nvPr/>
        </p:nvSpPr>
        <p:spPr>
          <a:xfrm>
            <a:off x="8429943" y="3752083"/>
            <a:ext cx="3529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Only collect </a:t>
            </a:r>
            <a:r>
              <a:rPr lang="en-US" sz="1400" b="1">
                <a:latin typeface="Avenir Next LT Pro" panose="020B0504020202020204" pitchFamily="34" charset="77"/>
              </a:rPr>
              <a:t>necessary</a:t>
            </a:r>
            <a:r>
              <a:rPr lang="en-US" sz="1400">
                <a:latin typeface="Avenir Next LT Pro" panose="020B0504020202020204" pitchFamily="34" charset="77"/>
              </a:rPr>
              <a:t> </a:t>
            </a:r>
            <a:r>
              <a:rPr lang="en-US" sz="1400" b="1">
                <a:latin typeface="Avenir Next LT Pro" panose="020B0504020202020204" pitchFamily="34" charset="77"/>
              </a:rPr>
              <a:t>data</a:t>
            </a:r>
            <a:r>
              <a:rPr lang="en-US" sz="1400">
                <a:latin typeface="Avenir Next LT Pro" panose="020B0504020202020204" pitchFamily="34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Ensure </a:t>
            </a:r>
            <a:r>
              <a:rPr lang="en-US" sz="1400" b="1">
                <a:latin typeface="Avenir Next LT Pro" panose="020B0504020202020204" pitchFamily="34" charset="77"/>
              </a:rPr>
              <a:t>transparency</a:t>
            </a:r>
            <a:r>
              <a:rPr lang="en-US" sz="1400">
                <a:latin typeface="Avenir Next LT Pro" panose="020B0504020202020204" pitchFamily="34" charset="77"/>
              </a:rPr>
              <a:t> in data collection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31F607-4C3E-E792-EE5D-B78A9CED388B}"/>
              </a:ext>
            </a:extLst>
          </p:cNvPr>
          <p:cNvSpPr/>
          <p:nvPr/>
        </p:nvSpPr>
        <p:spPr>
          <a:xfrm>
            <a:off x="652218" y="4936607"/>
            <a:ext cx="2608206" cy="1078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Inaccurate User Information </a:t>
            </a:r>
          </a:p>
        </p:txBody>
      </p:sp>
      <p:pic>
        <p:nvPicPr>
          <p:cNvPr id="5" name="Graphic 4" descr="Badge 3 with solid fill">
            <a:extLst>
              <a:ext uri="{FF2B5EF4-FFF2-40B4-BE49-F238E27FC236}">
                <a16:creationId xmlns:a16="http://schemas.microsoft.com/office/drawing/2014/main" id="{967AE974-D2C4-81D6-F5D2-68FC876AD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82" y="4820574"/>
            <a:ext cx="331103" cy="3311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D02850-3648-CC8D-2F8B-6604BBAD96D4}"/>
              </a:ext>
            </a:extLst>
          </p:cNvPr>
          <p:cNvSpPr/>
          <p:nvPr/>
        </p:nvSpPr>
        <p:spPr>
          <a:xfrm>
            <a:off x="3718866" y="4924365"/>
            <a:ext cx="4040660" cy="1078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444AA8-069E-4600-D4E3-AABB93D58C67}"/>
              </a:ext>
            </a:extLst>
          </p:cNvPr>
          <p:cNvSpPr txBox="1"/>
          <p:nvPr/>
        </p:nvSpPr>
        <p:spPr>
          <a:xfrm>
            <a:off x="3768770" y="5218509"/>
            <a:ext cx="389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Users entering </a:t>
            </a:r>
            <a:r>
              <a:rPr lang="en-US" sz="1400" b="1">
                <a:latin typeface="Avenir Next LT Pro" panose="020B0504020202020204" pitchFamily="34" charset="77"/>
              </a:rPr>
              <a:t>incorrect</a:t>
            </a:r>
            <a:r>
              <a:rPr lang="en-US" sz="1400">
                <a:latin typeface="Avenir Next LT Pro" panose="020B0504020202020204" pitchFamily="34" charset="77"/>
              </a:rPr>
              <a:t>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Users </a:t>
            </a:r>
            <a:r>
              <a:rPr lang="en-US" sz="1400" b="1">
                <a:latin typeface="Avenir Next LT Pro" panose="020B0504020202020204" pitchFamily="34" charset="77"/>
              </a:rPr>
              <a:t>failing</a:t>
            </a:r>
            <a:r>
              <a:rPr lang="en-US" sz="1400">
                <a:latin typeface="Avenir Next LT Pro" panose="020B0504020202020204" pitchFamily="34" charset="77"/>
              </a:rPr>
              <a:t> to </a:t>
            </a:r>
            <a:r>
              <a:rPr lang="en-US" sz="1400" b="1">
                <a:latin typeface="Avenir Next LT Pro" panose="020B0504020202020204" pitchFamily="34" charset="77"/>
              </a:rPr>
              <a:t>update</a:t>
            </a:r>
            <a:r>
              <a:rPr lang="en-US" sz="1400">
                <a:latin typeface="Avenir Next LT Pro" panose="020B0504020202020204" pitchFamily="34" charset="77"/>
              </a:rPr>
              <a:t> their profiles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E7DC28-EE14-4FA6-5E86-9EEE1CBA34E6}"/>
              </a:ext>
            </a:extLst>
          </p:cNvPr>
          <p:cNvSpPr/>
          <p:nvPr/>
        </p:nvSpPr>
        <p:spPr>
          <a:xfrm>
            <a:off x="8186739" y="4923642"/>
            <a:ext cx="3873454" cy="110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E74CD8-F1C5-D3FE-8E4C-2A51FA743FE7}"/>
              </a:ext>
            </a:extLst>
          </p:cNvPr>
          <p:cNvSpPr txBox="1"/>
          <p:nvPr/>
        </p:nvSpPr>
        <p:spPr>
          <a:xfrm>
            <a:off x="8461421" y="5059517"/>
            <a:ext cx="3730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venir Next LT Pro" panose="020B0504020202020204" pitchFamily="34" charset="77"/>
              </a:rPr>
              <a:t>Provide more </a:t>
            </a:r>
            <a:r>
              <a:rPr lang="en-US" sz="1400" b="1">
                <a:latin typeface="Avenir Next LT Pro" panose="020B0504020202020204" pitchFamily="34" charset="77"/>
              </a:rPr>
              <a:t>detailed instructions </a:t>
            </a:r>
            <a:r>
              <a:rPr lang="en-US" sz="1400">
                <a:latin typeface="Avenir Next LT Pro" panose="020B0504020202020204" pitchFamily="34" charset="77"/>
              </a:rPr>
              <a:t>for user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latin typeface="Avenir Next LT Pro" panose="020B0504020202020204" pitchFamily="34" charset="77"/>
              </a:rPr>
              <a:t>Outlier detection </a:t>
            </a:r>
            <a:r>
              <a:rPr lang="en-US" sz="1400">
                <a:latin typeface="Avenir Next LT Pro" panose="020B0504020202020204" pitchFamily="34" charset="77"/>
              </a:rPr>
              <a:t>to filter potentially inaccurate information</a:t>
            </a:r>
          </a:p>
        </p:txBody>
      </p:sp>
      <p:pic>
        <p:nvPicPr>
          <p:cNvPr id="25" name="Picture 2" descr="Apathy ">
            <a:extLst>
              <a:ext uri="{FF2B5EF4-FFF2-40B4-BE49-F238E27FC236}">
                <a16:creationId xmlns:a16="http://schemas.microsoft.com/office/drawing/2014/main" id="{EDA803E6-C7EA-D631-36DD-F4884138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8" y="3887953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ias ">
            <a:extLst>
              <a:ext uri="{FF2B5EF4-FFF2-40B4-BE49-F238E27FC236}">
                <a16:creationId xmlns:a16="http://schemas.microsoft.com/office/drawing/2014/main" id="{C2F97190-CCB5-7A87-FBA4-790C7DFFE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44" y="2461277"/>
            <a:ext cx="428711" cy="42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Warning ">
            <a:extLst>
              <a:ext uri="{FF2B5EF4-FFF2-40B4-BE49-F238E27FC236}">
                <a16:creationId xmlns:a16="http://schemas.microsoft.com/office/drawing/2014/main" id="{F39A6246-1E36-6A70-B4F2-D6D173B9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3745"/>
            <a:ext cx="367679" cy="3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Research ">
            <a:extLst>
              <a:ext uri="{FF2B5EF4-FFF2-40B4-BE49-F238E27FC236}">
                <a16:creationId xmlns:a16="http://schemas.microsoft.com/office/drawing/2014/main" id="{2C83B6F2-008A-C2C7-6D82-9AF048E7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05" y="1331929"/>
            <a:ext cx="600037" cy="6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Strategy ">
            <a:extLst>
              <a:ext uri="{FF2B5EF4-FFF2-40B4-BE49-F238E27FC236}">
                <a16:creationId xmlns:a16="http://schemas.microsoft.com/office/drawing/2014/main" id="{40E41757-5948-F21A-735F-F9BDFF3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678" y="1407889"/>
            <a:ext cx="425783" cy="42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Wrong ">
            <a:extLst>
              <a:ext uri="{FF2B5EF4-FFF2-40B4-BE49-F238E27FC236}">
                <a16:creationId xmlns:a16="http://schemas.microsoft.com/office/drawing/2014/main" id="{BA3587CE-A2FE-E7E3-7CEF-30D80BAB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3" y="5218509"/>
            <a:ext cx="452524" cy="4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9CD27-E7F3-AC66-3A03-0DA6425856C3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venir Next LT Pro" panose="020B0504020202020204" pitchFamily="34" charset="77"/>
              </a:rPr>
              <a:t>Ken</a:t>
            </a:r>
          </a:p>
        </p:txBody>
      </p:sp>
    </p:spTree>
    <p:extLst>
      <p:ext uri="{BB962C8B-B14F-4D97-AF65-F5344CB8AC3E}">
        <p14:creationId xmlns:p14="http://schemas.microsoft.com/office/powerpoint/2010/main" val="16157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6" grpId="0" animBg="1"/>
      <p:bldP spid="7" grpId="0" animBg="1"/>
      <p:bldP spid="11" grpId="0" animBg="1"/>
      <p:bldP spid="22" grpId="0" animBg="1"/>
      <p:bldP spid="4" grpId="0" animBg="1"/>
      <p:bldP spid="6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>
            <a:extLst>
              <a:ext uri="{FF2B5EF4-FFF2-40B4-BE49-F238E27FC236}">
                <a16:creationId xmlns:a16="http://schemas.microsoft.com/office/drawing/2014/main" id="{E67F9BD9-8EF3-A128-C22C-40A10C100B16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Future Improvements</a:t>
            </a:r>
            <a:endParaRPr lang="en-US">
              <a:ea typeface="+mn-ea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60B72E3-A2ED-9A37-B427-595088AD2BE2}"/>
              </a:ext>
            </a:extLst>
          </p:cNvPr>
          <p:cNvSpPr txBox="1"/>
          <p:nvPr/>
        </p:nvSpPr>
        <p:spPr>
          <a:xfrm>
            <a:off x="450444" y="672693"/>
            <a:ext cx="439755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How can our models be further improved?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BE969D-7CA2-53BD-F593-DD4C106FE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3032"/>
              </p:ext>
            </p:extLst>
          </p:nvPr>
        </p:nvGraphicFramePr>
        <p:xfrm>
          <a:off x="2026267" y="1917289"/>
          <a:ext cx="8307436" cy="4316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704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Lato Light"/>
                          <a:ea typeface="+mn-ea"/>
                          <a:cs typeface="+mn-cs"/>
                          <a:sym typeface="+mn-lt"/>
                        </a:rPr>
                        <a:t>Prediction Model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>
                          <a:solidFill>
                            <a:schemeClr val="tx1"/>
                          </a:solidFill>
                          <a:latin typeface="Lato Light"/>
                          <a:ea typeface="+mn-ea"/>
                          <a:cs typeface="+mn-cs"/>
                          <a:sym typeface="+mn-lt"/>
                        </a:rPr>
                        <a:t>Enhancements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458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sz="1400" b="0" i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Utilise</a:t>
                      </a:r>
                      <a:r>
                        <a:rPr lang="en-US" sz="1400" b="0" i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 additional predictor variables</a:t>
                      </a:r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Hyperparameter tuning to </a:t>
                      </a:r>
                      <a:r>
                        <a:rPr lang="en-US" sz="1400" b="0" i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maximise</a:t>
                      </a:r>
                      <a:r>
                        <a:rPr lang="en-US" sz="1400" b="0" i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 models’ capabilities</a:t>
                      </a:r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Alternative word embedding technique – Word2Vec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458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1.  </a:t>
                      </a:r>
                      <a:r>
                        <a:rPr lang="en-US" sz="1400" b="0" i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Increase number of data sources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2.  </a:t>
                      </a:r>
                      <a:r>
                        <a:rPr lang="en-US" sz="1400" b="0" i="0" err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Utilise</a:t>
                      </a:r>
                      <a:r>
                        <a:rPr lang="en-US" sz="1400" b="0" i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 more sophisticated time series models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48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u="sng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1.  </a:t>
                      </a:r>
                      <a:r>
                        <a:rPr lang="en-US" sz="1400" b="0" i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Take advantage of LinkedIn’s extensive user database</a:t>
                      </a:r>
                    </a:p>
                    <a:p>
                      <a:pPr marL="0" indent="0" algn="l">
                        <a:buNone/>
                      </a:pPr>
                      <a:endParaRPr lang="en-US" sz="1400" b="0" i="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ea"/>
                          <a:sym typeface="+mn-lt"/>
                        </a:rPr>
                        <a:t>2.  Incorporate more pertinent and useful data to provide greater transparency in prediction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A880B3-89CA-3A77-0BC9-B63C636A3C2A}"/>
              </a:ext>
            </a:extLst>
          </p:cNvPr>
          <p:cNvSpPr txBox="1"/>
          <p:nvPr/>
        </p:nvSpPr>
        <p:spPr>
          <a:xfrm>
            <a:off x="2521992" y="3286698"/>
            <a:ext cx="172826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Fraudulent </a:t>
            </a:r>
          </a:p>
          <a:p>
            <a:pPr algn="ctr"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Job Listing 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B0896-F84A-3926-A69F-69F2A394967B}"/>
              </a:ext>
            </a:extLst>
          </p:cNvPr>
          <p:cNvSpPr txBox="1"/>
          <p:nvPr/>
        </p:nvSpPr>
        <p:spPr>
          <a:xfrm>
            <a:off x="2020800" y="4551875"/>
            <a:ext cx="273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Industry Trend Forecasting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E5137-8F72-4800-FBA5-C60D88C487B1}"/>
              </a:ext>
            </a:extLst>
          </p:cNvPr>
          <p:cNvSpPr txBox="1"/>
          <p:nvPr/>
        </p:nvSpPr>
        <p:spPr>
          <a:xfrm>
            <a:off x="2241163" y="5710432"/>
            <a:ext cx="2289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Passive Jobseeker Prediction</a:t>
            </a:r>
          </a:p>
        </p:txBody>
      </p:sp>
      <p:pic>
        <p:nvPicPr>
          <p:cNvPr id="15" name="Picture 2" descr="Big Data &amp;amp; Artificial Intelligence – Intertech Group">
            <a:extLst>
              <a:ext uri="{FF2B5EF4-FFF2-40B4-BE49-F238E27FC236}">
                <a16:creationId xmlns:a16="http://schemas.microsoft.com/office/drawing/2014/main" id="{218C5185-A38F-90D2-239F-451E06A23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t="1900" r="15687" b="66230"/>
          <a:stretch/>
        </p:blipFill>
        <p:spPr bwMode="auto">
          <a:xfrm>
            <a:off x="2026266" y="1062814"/>
            <a:ext cx="8307437" cy="77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4533D0-5B4F-F5E5-3914-3AD90550CA0F}"/>
              </a:ext>
            </a:extLst>
          </p:cNvPr>
          <p:cNvSpPr txBox="1"/>
          <p:nvPr/>
        </p:nvSpPr>
        <p:spPr>
          <a:xfrm>
            <a:off x="2988359" y="1184548"/>
            <a:ext cx="65473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SG" sz="3200" b="1">
                <a:latin typeface="Avenir Next LT Pro" panose="020B0504020202020204" pitchFamily="34" charset="77"/>
              </a:rPr>
              <a:t>Enhancing Model Accuracy</a:t>
            </a:r>
          </a:p>
        </p:txBody>
      </p:sp>
      <p:pic>
        <p:nvPicPr>
          <p:cNvPr id="17" name="Picture 16" descr="Icon&#10;&#10;Description automatically generated with low confidence">
            <a:extLst>
              <a:ext uri="{FF2B5EF4-FFF2-40B4-BE49-F238E27FC236}">
                <a16:creationId xmlns:a16="http://schemas.microsoft.com/office/drawing/2014/main" id="{3D12A8EF-FE1D-040A-E63C-ED7E811B7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01" y="2824601"/>
            <a:ext cx="523220" cy="52322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4C88585C-52A4-33DA-375E-E8295CA5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218" y="3939916"/>
            <a:ext cx="659409" cy="6594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F8900E-36AE-958C-4032-A7ED9BEE8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479" y="5108050"/>
            <a:ext cx="568885" cy="5688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83F02C-8731-35BE-1DCF-1AF7FBF3AE91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venir Next LT Pro" panose="020B0504020202020204" pitchFamily="34" charset="77"/>
              </a:rPr>
              <a:t>Ken</a:t>
            </a:r>
          </a:p>
        </p:txBody>
      </p:sp>
    </p:spTree>
    <p:extLst>
      <p:ext uri="{BB962C8B-B14F-4D97-AF65-F5344CB8AC3E}">
        <p14:creationId xmlns:p14="http://schemas.microsoft.com/office/powerpoint/2010/main" val="382844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>
            <a:extLst>
              <a:ext uri="{FF2B5EF4-FFF2-40B4-BE49-F238E27FC236}">
                <a16:creationId xmlns:a16="http://schemas.microsoft.com/office/drawing/2014/main" id="{E67F9BD9-8EF3-A128-C22C-40A10C100B16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Future Improvements</a:t>
            </a:r>
            <a:endParaRPr lang="en-US">
              <a:ea typeface="+mn-ea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60B72E3-A2ED-9A37-B427-595088AD2BE2}"/>
              </a:ext>
            </a:extLst>
          </p:cNvPr>
          <p:cNvSpPr txBox="1"/>
          <p:nvPr/>
        </p:nvSpPr>
        <p:spPr>
          <a:xfrm>
            <a:off x="450444" y="672693"/>
            <a:ext cx="2502929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Further Considerations</a:t>
            </a:r>
          </a:p>
        </p:txBody>
      </p:sp>
      <p:pic>
        <p:nvPicPr>
          <p:cNvPr id="15" name="Picture 2" descr="Big Data &amp;amp; Artificial Intelligence – Intertech Group">
            <a:extLst>
              <a:ext uri="{FF2B5EF4-FFF2-40B4-BE49-F238E27FC236}">
                <a16:creationId xmlns:a16="http://schemas.microsoft.com/office/drawing/2014/main" id="{218C5185-A38F-90D2-239F-451E06A23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t="1900" r="15687" b="66230"/>
          <a:stretch/>
        </p:blipFill>
        <p:spPr bwMode="auto">
          <a:xfrm>
            <a:off x="391182" y="1348459"/>
            <a:ext cx="3492560" cy="77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4533D0-5B4F-F5E5-3914-3AD90550CA0F}"/>
              </a:ext>
            </a:extLst>
          </p:cNvPr>
          <p:cNvSpPr txBox="1"/>
          <p:nvPr/>
        </p:nvSpPr>
        <p:spPr>
          <a:xfrm>
            <a:off x="391183" y="1376565"/>
            <a:ext cx="349255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Avenir Next LT Pro" panose="020B0504020202020204" pitchFamily="34" charset="77"/>
              </a:rPr>
              <a:t>Localising Data to LinkedIn</a:t>
            </a:r>
          </a:p>
        </p:txBody>
      </p:sp>
      <p:pic>
        <p:nvPicPr>
          <p:cNvPr id="11" name="Picture 2" descr="Big Data &amp;amp; Artificial Intelligence – Intertech Group">
            <a:extLst>
              <a:ext uri="{FF2B5EF4-FFF2-40B4-BE49-F238E27FC236}">
                <a16:creationId xmlns:a16="http://schemas.microsoft.com/office/drawing/2014/main" id="{34A71F5A-77A8-A20C-D526-C38C6810F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t="1900" r="15687" b="66230"/>
          <a:stretch/>
        </p:blipFill>
        <p:spPr bwMode="auto">
          <a:xfrm>
            <a:off x="4349720" y="1348459"/>
            <a:ext cx="3492560" cy="77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ig Data &amp;amp; Artificial Intelligence – Intertech Group">
            <a:extLst>
              <a:ext uri="{FF2B5EF4-FFF2-40B4-BE49-F238E27FC236}">
                <a16:creationId xmlns:a16="http://schemas.microsoft.com/office/drawing/2014/main" id="{078B5CE4-1B37-3B3B-D32E-B5036C1DE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t="1900" r="15687" b="66230"/>
          <a:stretch/>
        </p:blipFill>
        <p:spPr bwMode="auto">
          <a:xfrm>
            <a:off x="8308258" y="1348459"/>
            <a:ext cx="3492560" cy="77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73204E-AC01-096B-96C5-FCE1CD6F6DB0}"/>
              </a:ext>
            </a:extLst>
          </p:cNvPr>
          <p:cNvSpPr txBox="1"/>
          <p:nvPr/>
        </p:nvSpPr>
        <p:spPr>
          <a:xfrm>
            <a:off x="4349721" y="1536064"/>
            <a:ext cx="34925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Avenir Next LT Pro" panose="020B0504020202020204" pitchFamily="34" charset="77"/>
              </a:rPr>
              <a:t>Improving Users’ Trust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C32EB-4637-B7FA-EBC4-E96AD8A5FCF8}"/>
              </a:ext>
            </a:extLst>
          </p:cNvPr>
          <p:cNvSpPr txBox="1"/>
          <p:nvPr/>
        </p:nvSpPr>
        <p:spPr>
          <a:xfrm>
            <a:off x="8123552" y="1406062"/>
            <a:ext cx="38816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SG" b="1">
                <a:latin typeface="Avenir Next LT Pro" panose="020B0504020202020204" pitchFamily="34" charset="77"/>
              </a:rPr>
              <a:t>Detecting and Removing Fake Profiles and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7C1214-16C7-F731-B51F-EB42C149BEED}"/>
              </a:ext>
            </a:extLst>
          </p:cNvPr>
          <p:cNvSpPr txBox="1"/>
          <p:nvPr/>
        </p:nvSpPr>
        <p:spPr>
          <a:xfrm>
            <a:off x="968157" y="4320089"/>
            <a:ext cx="3161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Results are more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reliable</a:t>
            </a:r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 and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applicable</a:t>
            </a:r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 to LinkedIn’s 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95156-FEAF-01C5-5A84-95DA7305C907}"/>
              </a:ext>
            </a:extLst>
          </p:cNvPr>
          <p:cNvSpPr txBox="1"/>
          <p:nvPr/>
        </p:nvSpPr>
        <p:spPr>
          <a:xfrm>
            <a:off x="968157" y="2250664"/>
            <a:ext cx="2909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Retrain</a:t>
            </a:r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 the machine learning models using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LinkedIn- specific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417A37-4170-8DB2-081F-4FCD2EF01135}"/>
              </a:ext>
            </a:extLst>
          </p:cNvPr>
          <p:cNvSpPr txBox="1"/>
          <p:nvPr/>
        </p:nvSpPr>
        <p:spPr>
          <a:xfrm>
            <a:off x="977255" y="3384643"/>
            <a:ext cx="2906487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Enhances the models’ </a:t>
            </a: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prediction accuracy</a:t>
            </a: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D33D284B-27A0-D263-62AF-53300F4DEE14}"/>
              </a:ext>
            </a:extLst>
          </p:cNvPr>
          <p:cNvSpPr>
            <a:spLocks/>
          </p:cNvSpPr>
          <p:nvPr/>
        </p:nvSpPr>
        <p:spPr bwMode="auto">
          <a:xfrm>
            <a:off x="382482" y="2383823"/>
            <a:ext cx="540330" cy="58477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  <a:ea typeface="Titillium" charset="0"/>
                <a:cs typeface="Titillium" charset="0"/>
              </a:rPr>
              <a:t>01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F60C8034-D42E-3F84-DBCD-C4AE2DA0AE6B}"/>
              </a:ext>
            </a:extLst>
          </p:cNvPr>
          <p:cNvSpPr>
            <a:spLocks/>
          </p:cNvSpPr>
          <p:nvPr/>
        </p:nvSpPr>
        <p:spPr bwMode="auto">
          <a:xfrm>
            <a:off x="371526" y="3362184"/>
            <a:ext cx="540329" cy="58477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DF219A72-C818-CD24-556D-FA84BE067A04}"/>
              </a:ext>
            </a:extLst>
          </p:cNvPr>
          <p:cNvSpPr>
            <a:spLocks/>
          </p:cNvSpPr>
          <p:nvPr/>
        </p:nvSpPr>
        <p:spPr bwMode="auto">
          <a:xfrm>
            <a:off x="371526" y="4299266"/>
            <a:ext cx="540329" cy="58477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04DB38-3FD7-ADBB-97BF-B3A383C5AD43}"/>
              </a:ext>
            </a:extLst>
          </p:cNvPr>
          <p:cNvSpPr txBox="1"/>
          <p:nvPr/>
        </p:nvSpPr>
        <p:spPr>
          <a:xfrm>
            <a:off x="4945316" y="4325004"/>
            <a:ext cx="31613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Implement a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model interpreter</a:t>
            </a:r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, such as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SHAP</a:t>
            </a:r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 (</a:t>
            </a:r>
            <a:r>
              <a:rPr lang="en-GB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SHapley</a:t>
            </a:r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 Additive explanation)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3C7EAA-5891-25C9-1C44-640DDFA266A0}"/>
              </a:ext>
            </a:extLst>
          </p:cNvPr>
          <p:cNvSpPr txBox="1"/>
          <p:nvPr/>
        </p:nvSpPr>
        <p:spPr>
          <a:xfrm>
            <a:off x="4945316" y="2393231"/>
            <a:ext cx="2909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Machine Learning models are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“black boxes”</a:t>
            </a:r>
            <a:endParaRPr lang="en-GB" sz="1600">
              <a:solidFill>
                <a:schemeClr val="tx1">
                  <a:lumMod val="85000"/>
                  <a:lumOff val="15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EF05C-4449-D950-15BD-3C7922F32A21}"/>
              </a:ext>
            </a:extLst>
          </p:cNvPr>
          <p:cNvSpPr txBox="1"/>
          <p:nvPr/>
        </p:nvSpPr>
        <p:spPr>
          <a:xfrm>
            <a:off x="4954414" y="3389558"/>
            <a:ext cx="2906487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Users may find it difficult to </a:t>
            </a: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trust the predictions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venir Next LT Pro"/>
            </a:endParaRP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4DB73954-997E-1B45-9C6E-D87407E51D5D}"/>
              </a:ext>
            </a:extLst>
          </p:cNvPr>
          <p:cNvSpPr>
            <a:spLocks/>
          </p:cNvSpPr>
          <p:nvPr/>
        </p:nvSpPr>
        <p:spPr bwMode="auto">
          <a:xfrm>
            <a:off x="4359641" y="2388738"/>
            <a:ext cx="540330" cy="58477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  <a:ea typeface="Titillium" charset="0"/>
                <a:cs typeface="Titillium" charset="0"/>
              </a:rPr>
              <a:t>01</a:t>
            </a:r>
          </a:p>
        </p:txBody>
      </p:sp>
      <p:sp>
        <p:nvSpPr>
          <p:cNvPr id="37" name="AutoShape 2">
            <a:extLst>
              <a:ext uri="{FF2B5EF4-FFF2-40B4-BE49-F238E27FC236}">
                <a16:creationId xmlns:a16="http://schemas.microsoft.com/office/drawing/2014/main" id="{66227BB7-8E5A-04DB-E8B3-42E541C62C08}"/>
              </a:ext>
            </a:extLst>
          </p:cNvPr>
          <p:cNvSpPr>
            <a:spLocks/>
          </p:cNvSpPr>
          <p:nvPr/>
        </p:nvSpPr>
        <p:spPr bwMode="auto">
          <a:xfrm>
            <a:off x="4348685" y="3367099"/>
            <a:ext cx="540329" cy="58477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38" name="AutoShape 2">
            <a:extLst>
              <a:ext uri="{FF2B5EF4-FFF2-40B4-BE49-F238E27FC236}">
                <a16:creationId xmlns:a16="http://schemas.microsoft.com/office/drawing/2014/main" id="{072530A9-2667-FD30-9A21-F80CD0864700}"/>
              </a:ext>
            </a:extLst>
          </p:cNvPr>
          <p:cNvSpPr>
            <a:spLocks/>
          </p:cNvSpPr>
          <p:nvPr/>
        </p:nvSpPr>
        <p:spPr bwMode="auto">
          <a:xfrm>
            <a:off x="4348685" y="4304181"/>
            <a:ext cx="540329" cy="58477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DED102-3CC4-09B0-80C2-8C26DBCD3FE3}"/>
              </a:ext>
            </a:extLst>
          </p:cNvPr>
          <p:cNvSpPr txBox="1"/>
          <p:nvPr/>
        </p:nvSpPr>
        <p:spPr>
          <a:xfrm>
            <a:off x="8922475" y="4324516"/>
            <a:ext cx="31613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Ensure that </a:t>
            </a:r>
            <a:r>
              <a:rPr lang="en-GB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IntelliLink’s</a:t>
            </a:r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 models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perform accurately and reliably</a:t>
            </a:r>
            <a:endParaRPr lang="en-GB" sz="1600">
              <a:solidFill>
                <a:schemeClr val="tx1">
                  <a:lumMod val="85000"/>
                  <a:lumOff val="15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CB0D02-EADA-8668-DADF-176A3EFD2D51}"/>
              </a:ext>
            </a:extLst>
          </p:cNvPr>
          <p:cNvSpPr txBox="1"/>
          <p:nvPr/>
        </p:nvSpPr>
        <p:spPr>
          <a:xfrm>
            <a:off x="8900293" y="2383823"/>
            <a:ext cx="2909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Presence of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fake profiles</a:t>
            </a:r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 and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inaccurate information</a:t>
            </a:r>
            <a:endParaRPr lang="en-GB" sz="1600">
              <a:solidFill>
                <a:schemeClr val="tx1">
                  <a:lumMod val="85000"/>
                  <a:lumOff val="15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1299E2-EA67-7C94-32CC-AE4FBCCF7902}"/>
              </a:ext>
            </a:extLst>
          </p:cNvPr>
          <p:cNvSpPr txBox="1"/>
          <p:nvPr/>
        </p:nvSpPr>
        <p:spPr>
          <a:xfrm>
            <a:off x="8926663" y="3251906"/>
            <a:ext cx="290648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Detection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 can mitigate impact of </a:t>
            </a: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false 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or</a:t>
            </a: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</a:rPr>
              <a:t> misleading data</a:t>
            </a:r>
          </a:p>
        </p:txBody>
      </p:sp>
      <p:sp>
        <p:nvSpPr>
          <p:cNvPr id="42" name="AutoShape 2">
            <a:extLst>
              <a:ext uri="{FF2B5EF4-FFF2-40B4-BE49-F238E27FC236}">
                <a16:creationId xmlns:a16="http://schemas.microsoft.com/office/drawing/2014/main" id="{DCDE6718-F6A0-F364-8752-2F5EE09E5529}"/>
              </a:ext>
            </a:extLst>
          </p:cNvPr>
          <p:cNvSpPr>
            <a:spLocks/>
          </p:cNvSpPr>
          <p:nvPr/>
        </p:nvSpPr>
        <p:spPr bwMode="auto">
          <a:xfrm>
            <a:off x="8331890" y="2388737"/>
            <a:ext cx="540330" cy="58477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  <a:ea typeface="Titillium" charset="0"/>
                <a:cs typeface="Titillium" charset="0"/>
              </a:rPr>
              <a:t>01</a:t>
            </a:r>
          </a:p>
        </p:txBody>
      </p:sp>
      <p:sp>
        <p:nvSpPr>
          <p:cNvPr id="43" name="AutoShape 2">
            <a:extLst>
              <a:ext uri="{FF2B5EF4-FFF2-40B4-BE49-F238E27FC236}">
                <a16:creationId xmlns:a16="http://schemas.microsoft.com/office/drawing/2014/main" id="{2B0A4648-E750-FA11-89EB-5F54EC075911}"/>
              </a:ext>
            </a:extLst>
          </p:cNvPr>
          <p:cNvSpPr>
            <a:spLocks/>
          </p:cNvSpPr>
          <p:nvPr/>
        </p:nvSpPr>
        <p:spPr bwMode="auto">
          <a:xfrm>
            <a:off x="8320934" y="3367098"/>
            <a:ext cx="540329" cy="58477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44" name="AutoShape 2">
            <a:extLst>
              <a:ext uri="{FF2B5EF4-FFF2-40B4-BE49-F238E27FC236}">
                <a16:creationId xmlns:a16="http://schemas.microsoft.com/office/drawing/2014/main" id="{5BAEE94C-388E-DFD1-9657-4318970514B8}"/>
              </a:ext>
            </a:extLst>
          </p:cNvPr>
          <p:cNvSpPr>
            <a:spLocks/>
          </p:cNvSpPr>
          <p:nvPr/>
        </p:nvSpPr>
        <p:spPr bwMode="auto">
          <a:xfrm>
            <a:off x="8320934" y="4304180"/>
            <a:ext cx="540329" cy="58477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DD6803-2B57-70E1-188A-191653EDFE4E}"/>
              </a:ext>
            </a:extLst>
          </p:cNvPr>
          <p:cNvSpPr txBox="1"/>
          <p:nvPr/>
        </p:nvSpPr>
        <p:spPr>
          <a:xfrm>
            <a:off x="8937222" y="5342158"/>
            <a:ext cx="3161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Maintain LinkedIn’s </a:t>
            </a: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credibility</a:t>
            </a:r>
            <a:endParaRPr lang="en-GB" sz="1600">
              <a:solidFill>
                <a:schemeClr val="tx1">
                  <a:lumMod val="85000"/>
                  <a:lumOff val="15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46" name="AutoShape 2">
            <a:extLst>
              <a:ext uri="{FF2B5EF4-FFF2-40B4-BE49-F238E27FC236}">
                <a16:creationId xmlns:a16="http://schemas.microsoft.com/office/drawing/2014/main" id="{B14D4BDE-3170-9940-DF96-CE88EDD5EF47}"/>
              </a:ext>
            </a:extLst>
          </p:cNvPr>
          <p:cNvSpPr>
            <a:spLocks/>
          </p:cNvSpPr>
          <p:nvPr/>
        </p:nvSpPr>
        <p:spPr bwMode="auto">
          <a:xfrm>
            <a:off x="8335681" y="5213665"/>
            <a:ext cx="540329" cy="58477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33620B-2615-E32B-38BF-267353835DD2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venir Next LT Pro" panose="020B0504020202020204" pitchFamily="34" charset="77"/>
              </a:rPr>
              <a:t>Ken</a:t>
            </a:r>
          </a:p>
        </p:txBody>
      </p:sp>
    </p:spTree>
    <p:extLst>
      <p:ext uri="{BB962C8B-B14F-4D97-AF65-F5344CB8AC3E}">
        <p14:creationId xmlns:p14="http://schemas.microsoft.com/office/powerpoint/2010/main" val="17557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 animBg="1"/>
      <p:bldP spid="43" grpId="0" animBg="1"/>
      <p:bldP spid="44" grpId="0" animBg="1"/>
      <p:bldP spid="45" grpId="0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3">
            <a:extLst>
              <a:ext uri="{FF2B5EF4-FFF2-40B4-BE49-F238E27FC236}">
                <a16:creationId xmlns:a16="http://schemas.microsoft.com/office/drawing/2014/main" id="{B2A32D33-DA89-9CBA-7642-409E9EDA7CDE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Business Problem</a:t>
            </a:r>
            <a:endParaRPr lang="en-US">
              <a:ea typeface="+mn-ea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EBD5C0D6-D0F3-123A-C39F-ABF2F2317B28}"/>
              </a:ext>
            </a:extLst>
          </p:cNvPr>
          <p:cNvSpPr txBox="1"/>
          <p:nvPr/>
        </p:nvSpPr>
        <p:spPr>
          <a:xfrm>
            <a:off x="450444" y="672693"/>
            <a:ext cx="367940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Business Opportunity for LinkedIn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 </a:t>
            </a:r>
            <a:r>
              <a:rPr lang="en-SG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 </a:t>
            </a:r>
            <a:endParaRPr lang="en-US" sz="1600" b="1">
              <a:solidFill>
                <a:schemeClr val="bg1">
                  <a:lumMod val="50000"/>
                </a:schemeClr>
              </a:solidFill>
              <a:latin typeface="Avenir Next LT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EC0ED-D27D-C1B8-90D9-05E19C2CE498}"/>
              </a:ext>
            </a:extLst>
          </p:cNvPr>
          <p:cNvSpPr txBox="1"/>
          <p:nvPr/>
        </p:nvSpPr>
        <p:spPr>
          <a:xfrm>
            <a:off x="1805609" y="1357763"/>
            <a:ext cx="20153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>
                <a:latin typeface="Avenir Next LT Pro" panose="020B0504020202020204" pitchFamily="34" charset="77"/>
              </a:rPr>
              <a:t>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718F9-91C3-3704-E897-8DBF97D9221F}"/>
              </a:ext>
            </a:extLst>
          </p:cNvPr>
          <p:cNvSpPr txBox="1"/>
          <p:nvPr/>
        </p:nvSpPr>
        <p:spPr>
          <a:xfrm>
            <a:off x="5076096" y="1357763"/>
            <a:ext cx="186482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>
                <a:latin typeface="Avenir Next LT Pro" panose="020B0504020202020204" pitchFamily="34" charset="77"/>
              </a:rPr>
              <a:t>Innovation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97FEE-FABE-9223-741A-FAB4D7E7F89C}"/>
              </a:ext>
            </a:extLst>
          </p:cNvPr>
          <p:cNvSpPr txBox="1"/>
          <p:nvPr/>
        </p:nvSpPr>
        <p:spPr>
          <a:xfrm>
            <a:off x="8726981" y="1357763"/>
            <a:ext cx="186482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>
                <a:latin typeface="Avenir Next LT Pro" panose="020B0504020202020204" pitchFamily="34" charset="77"/>
              </a:rPr>
              <a:t>Effectiveness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9B4912D-3780-7AA0-0DDC-26116C30036C}"/>
              </a:ext>
            </a:extLst>
          </p:cNvPr>
          <p:cNvSpPr/>
          <p:nvPr/>
        </p:nvSpPr>
        <p:spPr>
          <a:xfrm rot="5400000">
            <a:off x="5714743" y="-1058971"/>
            <a:ext cx="320374" cy="7185851"/>
          </a:xfrm>
          <a:prstGeom prst="righ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74C59A-E7EC-78CF-01B5-957439036841}"/>
              </a:ext>
            </a:extLst>
          </p:cNvPr>
          <p:cNvSpPr txBox="1"/>
          <p:nvPr/>
        </p:nvSpPr>
        <p:spPr>
          <a:xfrm>
            <a:off x="1805609" y="1757873"/>
            <a:ext cx="25275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>
                <a:latin typeface="Avenir Next LT Pro" panose="020B0504020202020204" pitchFamily="34" charset="77"/>
              </a:rPr>
              <a:t>Safeguard users </a:t>
            </a:r>
          </a:p>
          <a:p>
            <a:r>
              <a:rPr lang="en-GB" sz="1400">
                <a:latin typeface="Avenir Next LT Pro" panose="020B0504020202020204" pitchFamily="34" charset="77"/>
              </a:rPr>
              <a:t>from job scam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C9EF54-B849-063D-40DB-DB98BC1DD29B}"/>
              </a:ext>
            </a:extLst>
          </p:cNvPr>
          <p:cNvSpPr txBox="1"/>
          <p:nvPr/>
        </p:nvSpPr>
        <p:spPr>
          <a:xfrm>
            <a:off x="5050696" y="1757873"/>
            <a:ext cx="144033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>
                <a:latin typeface="Avenir Next LT Pro" panose="020B0504020202020204" pitchFamily="34" charset="77"/>
              </a:rPr>
              <a:t>Stand out from </a:t>
            </a:r>
          </a:p>
          <a:p>
            <a:r>
              <a:rPr lang="en-GB" sz="1400">
                <a:latin typeface="Avenir Next LT Pro" panose="020B0504020202020204" pitchFamily="34" charset="77"/>
              </a:rPr>
              <a:t>competitors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F6A3E0-4772-4850-5095-603970374B7A}"/>
              </a:ext>
            </a:extLst>
          </p:cNvPr>
          <p:cNvSpPr txBox="1"/>
          <p:nvPr/>
        </p:nvSpPr>
        <p:spPr>
          <a:xfrm>
            <a:off x="8726981" y="1758042"/>
            <a:ext cx="208845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>
                <a:latin typeface="Avenir Next LT Pro" panose="020B0504020202020204" pitchFamily="34" charset="77"/>
              </a:rPr>
              <a:t>Streamline recruitment </a:t>
            </a:r>
          </a:p>
          <a:p>
            <a:r>
              <a:rPr lang="en-GB" sz="1400">
                <a:latin typeface="Avenir Next LT Pro" panose="020B0504020202020204" pitchFamily="34" charset="77"/>
              </a:rPr>
              <a:t>of passive job seekers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53B26A-4B1E-D010-DD7E-7EE0077E4D4C}"/>
              </a:ext>
            </a:extLst>
          </p:cNvPr>
          <p:cNvSpPr txBox="1"/>
          <p:nvPr/>
        </p:nvSpPr>
        <p:spPr>
          <a:xfrm>
            <a:off x="5283146" y="2770532"/>
            <a:ext cx="11835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b="1">
                <a:latin typeface="Avenir Next LT Pro" panose="020B0504020202020204" pitchFamily="34" charset="77"/>
              </a:rPr>
              <a:t>LinkedIn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4B1A36-4722-9BC6-95B1-CB622AFB95E6}"/>
              </a:ext>
            </a:extLst>
          </p:cNvPr>
          <p:cNvCxnSpPr>
            <a:cxnSpLocks/>
          </p:cNvCxnSpPr>
          <p:nvPr/>
        </p:nvCxnSpPr>
        <p:spPr>
          <a:xfrm flipH="1">
            <a:off x="4660900" y="4245070"/>
            <a:ext cx="853723" cy="423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FA1CC7-92EE-358A-ECD5-A91C73844123}"/>
              </a:ext>
            </a:extLst>
          </p:cNvPr>
          <p:cNvCxnSpPr>
            <a:cxnSpLocks/>
          </p:cNvCxnSpPr>
          <p:nvPr/>
        </p:nvCxnSpPr>
        <p:spPr>
          <a:xfrm>
            <a:off x="6350517" y="4250854"/>
            <a:ext cx="1005300" cy="41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ncrease ">
            <a:extLst>
              <a:ext uri="{FF2B5EF4-FFF2-40B4-BE49-F238E27FC236}">
                <a16:creationId xmlns:a16="http://schemas.microsoft.com/office/drawing/2014/main" id="{B10404E3-A2E1-22A8-A2C1-342C8134E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06" y="4533823"/>
            <a:ext cx="467161" cy="4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C83D666-913C-0711-7C06-808C9D01EA91}"/>
              </a:ext>
            </a:extLst>
          </p:cNvPr>
          <p:cNvSpPr txBox="1"/>
          <p:nvPr/>
        </p:nvSpPr>
        <p:spPr>
          <a:xfrm>
            <a:off x="6960975" y="4707874"/>
            <a:ext cx="206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Avenir Next LT Pro" panose="020B0504020202020204" pitchFamily="34" charset="77"/>
              </a:rPr>
              <a:t>Competitiveness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D40FAE-77AF-C79D-2269-5BC10FC01C45}"/>
              </a:ext>
            </a:extLst>
          </p:cNvPr>
          <p:cNvSpPr txBox="1"/>
          <p:nvPr/>
        </p:nvSpPr>
        <p:spPr>
          <a:xfrm>
            <a:off x="3794125" y="4668978"/>
            <a:ext cx="194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Avenir Next LT Pro" panose="020B0504020202020204" pitchFamily="34" charset="77"/>
              </a:rPr>
              <a:t>Adaptability</a:t>
            </a:r>
          </a:p>
        </p:txBody>
      </p:sp>
      <p:pic>
        <p:nvPicPr>
          <p:cNvPr id="3078" name="Picture 6" descr="Linkedin ">
            <a:extLst>
              <a:ext uri="{FF2B5EF4-FFF2-40B4-BE49-F238E27FC236}">
                <a16:creationId xmlns:a16="http://schemas.microsoft.com/office/drawing/2014/main" id="{9A82A439-E894-45E4-7B84-BCF31B57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96" y="3232250"/>
            <a:ext cx="957739" cy="9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yber security ">
            <a:extLst>
              <a:ext uri="{FF2B5EF4-FFF2-40B4-BE49-F238E27FC236}">
                <a16:creationId xmlns:a16="http://schemas.microsoft.com/office/drawing/2014/main" id="{C534048D-A3E5-A7DF-1688-59FC7944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09" y="1468293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novation ">
            <a:extLst>
              <a:ext uri="{FF2B5EF4-FFF2-40B4-BE49-F238E27FC236}">
                <a16:creationId xmlns:a16="http://schemas.microsoft.com/office/drawing/2014/main" id="{72435A18-23E7-1B45-45EE-C29D91C4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827" y="1471845"/>
            <a:ext cx="704869" cy="70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ffective ">
            <a:extLst>
              <a:ext uri="{FF2B5EF4-FFF2-40B4-BE49-F238E27FC236}">
                <a16:creationId xmlns:a16="http://schemas.microsoft.com/office/drawing/2014/main" id="{2EF4FA86-18FC-46A0-E674-D00FB9B56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993" y="1492595"/>
            <a:ext cx="788498" cy="78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dapt ">
            <a:extLst>
              <a:ext uri="{FF2B5EF4-FFF2-40B4-BE49-F238E27FC236}">
                <a16:creationId xmlns:a16="http://schemas.microsoft.com/office/drawing/2014/main" id="{CAE43FD3-7D58-1180-A5A6-AEBDE21A0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318" y="467325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ompetitive">
            <a:extLst>
              <a:ext uri="{FF2B5EF4-FFF2-40B4-BE49-F238E27FC236}">
                <a16:creationId xmlns:a16="http://schemas.microsoft.com/office/drawing/2014/main" id="{34C53507-B4F9-CA45-E21C-71D17953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787" y="4695174"/>
            <a:ext cx="386590" cy="38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ncrease ">
            <a:extLst>
              <a:ext uri="{FF2B5EF4-FFF2-40B4-BE49-F238E27FC236}">
                <a16:creationId xmlns:a16="http://schemas.microsoft.com/office/drawing/2014/main" id="{B8C20D1B-6E40-1ED1-1C19-D5B292DB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67" y="4571149"/>
            <a:ext cx="467161" cy="4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7D82A2-6307-AE6C-6102-9F54DA206422}"/>
              </a:ext>
            </a:extLst>
          </p:cNvPr>
          <p:cNvSpPr txBox="1"/>
          <p:nvPr/>
        </p:nvSpPr>
        <p:spPr>
          <a:xfrm>
            <a:off x="2521528" y="5084593"/>
            <a:ext cx="357447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Avenir Next LT Pro" panose="020B0504020202020204" pitchFamily="34" charset="77"/>
              </a:rPr>
              <a:t>More adaptable to industry trends amidst the ever changing job market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65EDC8-7031-415E-D3CE-C56F9B804DBB}"/>
              </a:ext>
            </a:extLst>
          </p:cNvPr>
          <p:cNvSpPr txBox="1"/>
          <p:nvPr/>
        </p:nvSpPr>
        <p:spPr>
          <a:xfrm>
            <a:off x="6828104" y="5118725"/>
            <a:ext cx="252751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latin typeface="Avenir Next LT Pro" panose="020B0504020202020204" pitchFamily="34" charset="77"/>
              </a:rPr>
              <a:t>Gain a competitive edge against its competitors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9B91E0-B0F3-FB5B-AC4B-5B0091E2ADB5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latin typeface="Avenir Next LT Pro" panose="020B0504020202020204" pitchFamily="34" charset="77"/>
              </a:rPr>
              <a:t>Nagammai</a:t>
            </a:r>
            <a:endParaRPr lang="en-US" sz="1600" b="1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084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>
            <a:extLst>
              <a:ext uri="{FF2B5EF4-FFF2-40B4-BE49-F238E27FC236}">
                <a16:creationId xmlns:a16="http://schemas.microsoft.com/office/drawing/2014/main" id="{E67F9BD9-8EF3-A128-C22C-40A10C100B16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Future Improvements</a:t>
            </a:r>
            <a:endParaRPr lang="en-US">
              <a:ea typeface="+mn-ea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60B72E3-A2ED-9A37-B427-595088AD2BE2}"/>
              </a:ext>
            </a:extLst>
          </p:cNvPr>
          <p:cNvSpPr txBox="1"/>
          <p:nvPr/>
        </p:nvSpPr>
        <p:spPr>
          <a:xfrm>
            <a:off x="450444" y="672693"/>
            <a:ext cx="180318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Ending Remarks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F277B-5629-6C85-C954-F6033E65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5" y="1170968"/>
            <a:ext cx="4237087" cy="1341236"/>
          </a:xfrm>
          <a:prstGeom prst="rect">
            <a:avLst/>
          </a:prstGeom>
        </p:spPr>
      </p:pic>
      <p:pic>
        <p:nvPicPr>
          <p:cNvPr id="1026" name="Picture 2" descr="LinkedIn Logo PNG Transparent &amp; SVG Vector - Freebie Supply">
            <a:extLst>
              <a:ext uri="{FF2B5EF4-FFF2-40B4-BE49-F238E27FC236}">
                <a16:creationId xmlns:a16="http://schemas.microsoft.com/office/drawing/2014/main" id="{B0B7F79C-C55D-62D9-4E1A-8E9E2CAE9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824" y="1490960"/>
            <a:ext cx="3165987" cy="8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9A343D-AA55-A35C-4D23-3400E4554E5B}"/>
              </a:ext>
            </a:extLst>
          </p:cNvPr>
          <p:cNvSpPr/>
          <p:nvPr/>
        </p:nvSpPr>
        <p:spPr>
          <a:xfrm>
            <a:off x="5675601" y="1632984"/>
            <a:ext cx="979382" cy="537820"/>
          </a:xfrm>
          <a:prstGeom prst="rightArrow">
            <a:avLst>
              <a:gd name="adj1" fmla="val 2798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560C4BBE-0E9B-D790-528A-BA6CDA0C5F1D}"/>
              </a:ext>
            </a:extLst>
          </p:cNvPr>
          <p:cNvGrpSpPr/>
          <p:nvPr/>
        </p:nvGrpSpPr>
        <p:grpSpPr>
          <a:xfrm>
            <a:off x="3116985" y="1901894"/>
            <a:ext cx="5956872" cy="2776785"/>
            <a:chOff x="3116985" y="1901894"/>
            <a:chExt cx="5956872" cy="277678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B2B9B71-14F9-FBCF-21B6-F8CBAA3E0421}"/>
                </a:ext>
              </a:extLst>
            </p:cNvPr>
            <p:cNvGrpSpPr/>
            <p:nvPr/>
          </p:nvGrpSpPr>
          <p:grpSpPr>
            <a:xfrm>
              <a:off x="3116985" y="2845086"/>
              <a:ext cx="5956872" cy="1833593"/>
              <a:chOff x="2774451" y="2512204"/>
              <a:chExt cx="5956872" cy="1833593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9342F59-A3D7-1558-FC88-BEC3500C9DF1}"/>
                  </a:ext>
                </a:extLst>
              </p:cNvPr>
              <p:cNvSpPr/>
              <p:nvPr/>
            </p:nvSpPr>
            <p:spPr>
              <a:xfrm>
                <a:off x="3126658" y="2512204"/>
                <a:ext cx="5466736" cy="1833593"/>
              </a:xfrm>
              <a:prstGeom prst="roundRect">
                <a:avLst>
                  <a:gd name="adj" fmla="val 23611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F5B966-34DC-FDA9-1581-AB9CCB0425B6}"/>
                  </a:ext>
                </a:extLst>
              </p:cNvPr>
              <p:cNvSpPr txBox="1"/>
              <p:nvPr/>
            </p:nvSpPr>
            <p:spPr>
              <a:xfrm>
                <a:off x="2774451" y="3759431"/>
                <a:ext cx="2820227" cy="52322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 defTabSz="914217"/>
                <a:r>
                  <a:rPr lang="en-US" sz="1400" b="1">
                    <a:solidFill>
                      <a:srgbClr val="000000"/>
                    </a:solidFill>
                    <a:latin typeface="Avenir Next LT Pro" panose="020B0504020202020204" pitchFamily="34" charset="77"/>
                    <a:ea typeface="Montserrat" charset="0"/>
                    <a:cs typeface="Montserrat" charset="0"/>
                  </a:rPr>
                  <a:t>Fraudulent </a:t>
                </a:r>
              </a:p>
              <a:p>
                <a:pPr algn="ctr" defTabSz="914217"/>
                <a:r>
                  <a:rPr lang="en-US" sz="1400" b="1">
                    <a:solidFill>
                      <a:srgbClr val="000000"/>
                    </a:solidFill>
                    <a:latin typeface="Avenir Next LT Pro" panose="020B0504020202020204" pitchFamily="34" charset="77"/>
                    <a:ea typeface="Montserrat" charset="0"/>
                    <a:cs typeface="Montserrat" charset="0"/>
                  </a:rPr>
                  <a:t>Job Listing Filter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FE429F-354E-D51C-8CD6-99C4D7068ED9}"/>
                  </a:ext>
                </a:extLst>
              </p:cNvPr>
              <p:cNvSpPr txBox="1"/>
              <p:nvPr/>
            </p:nvSpPr>
            <p:spPr>
              <a:xfrm>
                <a:off x="4690286" y="3779137"/>
                <a:ext cx="22899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217"/>
                <a:r>
                  <a:rPr lang="en-US" sz="1400" b="1">
                    <a:solidFill>
                      <a:srgbClr val="000000"/>
                    </a:solidFill>
                    <a:latin typeface="Avenir Next LT Pro" panose="020B0504020202020204" pitchFamily="34" charset="77"/>
                    <a:ea typeface="Montserrat" charset="0"/>
                    <a:cs typeface="Montserrat" charset="0"/>
                  </a:rPr>
                  <a:t>Industry Trend Forecasting 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CBD5B6-C797-0A2A-9CD9-F7290EFD9341}"/>
                  </a:ext>
                </a:extLst>
              </p:cNvPr>
              <p:cNvSpPr txBox="1"/>
              <p:nvPr/>
            </p:nvSpPr>
            <p:spPr>
              <a:xfrm>
                <a:off x="6441401" y="3784756"/>
                <a:ext cx="22899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217"/>
                <a:r>
                  <a:rPr lang="en-US" sz="1400" b="1">
                    <a:solidFill>
                      <a:srgbClr val="000000"/>
                    </a:solidFill>
                    <a:latin typeface="Avenir Next LT Pro" panose="020B0504020202020204" pitchFamily="34" charset="77"/>
                    <a:ea typeface="Montserrat" charset="0"/>
                    <a:cs typeface="Montserrat" charset="0"/>
                  </a:rPr>
                  <a:t>Passive Jobseeker Prediction</a:t>
                </a:r>
              </a:p>
            </p:txBody>
          </p:sp>
          <p:pic>
            <p:nvPicPr>
              <p:cNvPr id="50" name="Picture 49" descr="Icon&#10;&#10;Description automatically generated with low confidence">
                <a:extLst>
                  <a:ext uri="{FF2B5EF4-FFF2-40B4-BE49-F238E27FC236}">
                    <a16:creationId xmlns:a16="http://schemas.microsoft.com/office/drawing/2014/main" id="{5AB160E7-96CF-C95B-26C7-94F358FAD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4648" y="3062014"/>
                <a:ext cx="691269" cy="691269"/>
              </a:xfrm>
              <a:prstGeom prst="rect">
                <a:avLst/>
              </a:prstGeom>
            </p:spPr>
          </p:pic>
          <p:pic>
            <p:nvPicPr>
              <p:cNvPr id="51" name="Picture 50" descr="Icon&#10;&#10;Description automatically generated">
                <a:extLst>
                  <a:ext uri="{FF2B5EF4-FFF2-40B4-BE49-F238E27FC236}">
                    <a16:creationId xmlns:a16="http://schemas.microsoft.com/office/drawing/2014/main" id="{563971DF-6F33-0CD6-8A8A-D2607FFF6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3735" y="3065025"/>
                <a:ext cx="736754" cy="736754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9A8504D-4BC9-C292-67ED-A548CD2B8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02522" y="2988657"/>
                <a:ext cx="776654" cy="776654"/>
              </a:xfrm>
              <a:prstGeom prst="rect">
                <a:avLst/>
              </a:prstGeom>
            </p:spPr>
          </p:pic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51C9DB38-74DA-593E-3B7A-0E63DC5563D1}"/>
                  </a:ext>
                </a:extLst>
              </p:cNvPr>
              <p:cNvSpPr txBox="1"/>
              <p:nvPr/>
            </p:nvSpPr>
            <p:spPr>
              <a:xfrm>
                <a:off x="4238747" y="2602093"/>
                <a:ext cx="339259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>
                    <a:latin typeface="Avenir Next LT Pro"/>
                  </a:rPr>
                  <a:t>Machine Learning Models</a:t>
                </a:r>
              </a:p>
            </p:txBody>
          </p:sp>
        </p:grp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A76A5200-7704-7B0C-BC32-C5972D922AA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3872865" y="1901894"/>
              <a:ext cx="1802736" cy="945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9ABAFFAB-93F7-B1D0-F116-3FFDE87BE7BB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654983" y="1901894"/>
              <a:ext cx="1938472" cy="955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AFFE4A2-C11F-C829-3C65-574FB8812E38}"/>
              </a:ext>
            </a:extLst>
          </p:cNvPr>
          <p:cNvSpPr txBox="1"/>
          <p:nvPr/>
        </p:nvSpPr>
        <p:spPr>
          <a:xfrm>
            <a:off x="5261085" y="979393"/>
            <a:ext cx="1927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>
                <a:latin typeface="Avenir Next LT Pro" panose="020B0504020202020204" pitchFamily="34" charset="0"/>
              </a:rPr>
              <a:t>+ Advantages</a:t>
            </a:r>
          </a:p>
          <a:p>
            <a:r>
              <a:rPr lang="en-SG" sz="1600">
                <a:latin typeface="Avenir Next LT Pro" panose="020B0504020202020204" pitchFamily="34" charset="0"/>
              </a:rPr>
              <a:t>+ Enhancements</a:t>
            </a:r>
          </a:p>
        </p:txBody>
      </p:sp>
      <p:sp>
        <p:nvSpPr>
          <p:cNvPr id="1037" name="Rectangle: Diagonal Corners Rounded 1036">
            <a:extLst>
              <a:ext uri="{FF2B5EF4-FFF2-40B4-BE49-F238E27FC236}">
                <a16:creationId xmlns:a16="http://schemas.microsoft.com/office/drawing/2014/main" id="{C68C0A9B-4C9D-486A-2117-8163E26A3B9F}"/>
              </a:ext>
            </a:extLst>
          </p:cNvPr>
          <p:cNvSpPr/>
          <p:nvPr/>
        </p:nvSpPr>
        <p:spPr>
          <a:xfrm>
            <a:off x="462199" y="5013972"/>
            <a:ext cx="2723454" cy="868451"/>
          </a:xfrm>
          <a:prstGeom prst="round2Diag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>
                <a:solidFill>
                  <a:schemeClr val="tx1"/>
                </a:solidFill>
                <a:latin typeface="Avenir Next LT Pro" panose="020B0504020202020204" pitchFamily="34" charset="0"/>
              </a:rPr>
              <a:t>Enhanced Recruiting Experience</a:t>
            </a:r>
          </a:p>
        </p:txBody>
      </p:sp>
      <p:sp>
        <p:nvSpPr>
          <p:cNvPr id="1038" name="Rectangle: Diagonal Corners Rounded 1037">
            <a:extLst>
              <a:ext uri="{FF2B5EF4-FFF2-40B4-BE49-F238E27FC236}">
                <a16:creationId xmlns:a16="http://schemas.microsoft.com/office/drawing/2014/main" id="{E4F1DF6F-3F08-9AD3-39D2-76E450DDFF63}"/>
              </a:ext>
            </a:extLst>
          </p:cNvPr>
          <p:cNvSpPr/>
          <p:nvPr/>
        </p:nvSpPr>
        <p:spPr>
          <a:xfrm>
            <a:off x="3284016" y="5013971"/>
            <a:ext cx="2723454" cy="868451"/>
          </a:xfrm>
          <a:prstGeom prst="round2Diag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>
                <a:solidFill>
                  <a:schemeClr val="tx1"/>
                </a:solidFill>
                <a:latin typeface="Avenir Next LT Pro" panose="020B0504020202020204" pitchFamily="34" charset="0"/>
              </a:rPr>
              <a:t>Increased Business Profits</a:t>
            </a:r>
          </a:p>
        </p:txBody>
      </p:sp>
      <p:sp>
        <p:nvSpPr>
          <p:cNvPr id="1039" name="Rectangle: Diagonal Corners Rounded 1038">
            <a:extLst>
              <a:ext uri="{FF2B5EF4-FFF2-40B4-BE49-F238E27FC236}">
                <a16:creationId xmlns:a16="http://schemas.microsoft.com/office/drawing/2014/main" id="{4123D715-522D-ECA9-F99A-A5C90EF9AA84}"/>
              </a:ext>
            </a:extLst>
          </p:cNvPr>
          <p:cNvSpPr/>
          <p:nvPr/>
        </p:nvSpPr>
        <p:spPr>
          <a:xfrm>
            <a:off x="6105833" y="5003230"/>
            <a:ext cx="2723454" cy="868451"/>
          </a:xfrm>
          <a:prstGeom prst="round2Diag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>
                <a:solidFill>
                  <a:schemeClr val="tx1"/>
                </a:solidFill>
                <a:latin typeface="Avenir Next LT Pro" panose="020B0504020202020204" pitchFamily="34" charset="0"/>
              </a:rPr>
              <a:t>Improved Efficiency</a:t>
            </a:r>
          </a:p>
        </p:txBody>
      </p:sp>
      <p:sp>
        <p:nvSpPr>
          <p:cNvPr id="1040" name="Rectangle: Diagonal Corners Rounded 1039">
            <a:extLst>
              <a:ext uri="{FF2B5EF4-FFF2-40B4-BE49-F238E27FC236}">
                <a16:creationId xmlns:a16="http://schemas.microsoft.com/office/drawing/2014/main" id="{68B05B99-9187-0641-14C9-DF478C2EDB9E}"/>
              </a:ext>
            </a:extLst>
          </p:cNvPr>
          <p:cNvSpPr/>
          <p:nvPr/>
        </p:nvSpPr>
        <p:spPr>
          <a:xfrm>
            <a:off x="8927650" y="5003229"/>
            <a:ext cx="2723454" cy="868451"/>
          </a:xfrm>
          <a:prstGeom prst="round2Diag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>
                <a:solidFill>
                  <a:schemeClr val="tx1"/>
                </a:solidFill>
                <a:latin typeface="Avenir Next LT Pro" panose="020B0504020202020204" pitchFamily="34" charset="0"/>
              </a:rPr>
              <a:t>Strengthened Recruitment 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A1E25-8CBB-D585-FEFE-658324E41113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venir Next LT Pro" panose="020B0504020202020204" pitchFamily="34" charset="77"/>
              </a:rPr>
              <a:t>Ken</a:t>
            </a:r>
          </a:p>
        </p:txBody>
      </p:sp>
    </p:spTree>
    <p:extLst>
      <p:ext uri="{BB962C8B-B14F-4D97-AF65-F5344CB8AC3E}">
        <p14:creationId xmlns:p14="http://schemas.microsoft.com/office/powerpoint/2010/main" val="26009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/>
      <p:bldP spid="1037" grpId="0" animBg="1"/>
      <p:bldP spid="1038" grpId="0" animBg="1"/>
      <p:bldP spid="1039" grpId="0" animBg="1"/>
      <p:bldP spid="10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3">
            <a:extLst>
              <a:ext uri="{FF2B5EF4-FFF2-40B4-BE49-F238E27FC236}">
                <a16:creationId xmlns:a16="http://schemas.microsoft.com/office/drawing/2014/main" id="{F479F3B9-4919-1550-484E-F8CDE22794EA}"/>
              </a:ext>
            </a:extLst>
          </p:cNvPr>
          <p:cNvSpPr txBox="1">
            <a:spLocks/>
          </p:cNvSpPr>
          <p:nvPr/>
        </p:nvSpPr>
        <p:spPr>
          <a:xfrm>
            <a:off x="450444" y="282572"/>
            <a:ext cx="1091092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IntelliLink – Unified Analytical Solution</a:t>
            </a:r>
            <a:endParaRPr lang="en-US">
              <a:ea typeface="+mn-ea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595C857A-8239-E21A-AF1D-18AE74FC9605}"/>
              </a:ext>
            </a:extLst>
          </p:cNvPr>
          <p:cNvSpPr txBox="1"/>
          <p:nvPr/>
        </p:nvSpPr>
        <p:spPr>
          <a:xfrm>
            <a:off x="450444" y="672693"/>
            <a:ext cx="5302092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For Enhancing Security, Innovation &amp; Effectiveness</a:t>
            </a: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 </a:t>
            </a:r>
            <a:r>
              <a:rPr lang="en-SG" sz="1600" b="1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 </a:t>
            </a:r>
            <a:endParaRPr lang="en-US" sz="1600" b="1">
              <a:solidFill>
                <a:schemeClr val="bg1">
                  <a:lumMod val="50000"/>
                </a:schemeClr>
              </a:solidFill>
              <a:latin typeface="Avenir Next LT Pro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F81F11-E3DF-47BA-FD52-D5AB84D35C31}"/>
              </a:ext>
            </a:extLst>
          </p:cNvPr>
          <p:cNvSpPr/>
          <p:nvPr/>
        </p:nvSpPr>
        <p:spPr>
          <a:xfrm>
            <a:off x="1269378" y="1687398"/>
            <a:ext cx="3097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77"/>
              </a:rPr>
              <a:t>Security</a:t>
            </a:r>
            <a:endParaRPr lang="en-GB" b="1">
              <a:solidFill>
                <a:schemeClr val="accent6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BE5F16-6A47-2E8C-3665-1AA2A5B45397}"/>
              </a:ext>
            </a:extLst>
          </p:cNvPr>
          <p:cNvSpPr/>
          <p:nvPr/>
        </p:nvSpPr>
        <p:spPr>
          <a:xfrm>
            <a:off x="5513373" y="1694720"/>
            <a:ext cx="185543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000" b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77"/>
              </a:rPr>
              <a:t>Innovation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4A79B2-112D-B154-1C49-94E198D014CA}"/>
              </a:ext>
            </a:extLst>
          </p:cNvPr>
          <p:cNvSpPr/>
          <p:nvPr/>
        </p:nvSpPr>
        <p:spPr>
          <a:xfrm>
            <a:off x="8596367" y="1707577"/>
            <a:ext cx="3097501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000" b="1">
                <a:solidFill>
                  <a:schemeClr val="accent6">
                    <a:lumMod val="50000"/>
                  </a:schemeClr>
                </a:solidFill>
                <a:latin typeface="Avenir Next LT Pro" panose="020B0504020202020204" pitchFamily="34" charset="77"/>
              </a:rPr>
              <a:t>Effectiveness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548210-333B-C913-8492-C258DE4B122A}"/>
              </a:ext>
            </a:extLst>
          </p:cNvPr>
          <p:cNvSpPr/>
          <p:nvPr/>
        </p:nvSpPr>
        <p:spPr>
          <a:xfrm>
            <a:off x="2351717" y="2449364"/>
            <a:ext cx="2305464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Current system mainly </a:t>
            </a:r>
          </a:p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flags out 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suspicious </a:t>
            </a:r>
          </a:p>
          <a:p>
            <a:pPr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accounts</a:t>
            </a:r>
            <a:endParaRPr lang="en-US" sz="1400" b="1">
              <a:latin typeface="Avenir Next LT Pro" panose="020B0504020202020204" pitchFamily="34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A7A9FA-FB94-DEEA-520E-340B7A6F9DFD}"/>
              </a:ext>
            </a:extLst>
          </p:cNvPr>
          <p:cNvSpPr/>
          <p:nvPr/>
        </p:nvSpPr>
        <p:spPr>
          <a:xfrm>
            <a:off x="2351717" y="3679983"/>
            <a:ext cx="2222205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System may 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leave</a:t>
            </a: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 </a:t>
            </a:r>
          </a:p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sophisticated scams </a:t>
            </a:r>
          </a:p>
          <a:p>
            <a:pPr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undetected</a:t>
            </a:r>
            <a:endParaRPr lang="en-US" sz="1400" b="1">
              <a:latin typeface="Avenir Next LT Pro" panose="020B0504020202020204" pitchFamily="34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BB8057-0D35-8854-17BA-2C3204FF6E0B}"/>
              </a:ext>
            </a:extLst>
          </p:cNvPr>
          <p:cNvSpPr/>
          <p:nvPr/>
        </p:nvSpPr>
        <p:spPr>
          <a:xfrm>
            <a:off x="2351717" y="4736033"/>
            <a:ext cx="2621921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Automate detection process by 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directly</a:t>
            </a: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 flagging suspicious job postings</a:t>
            </a:r>
            <a:endParaRPr lang="en-US" sz="1400">
              <a:latin typeface="Avenir Next LT Pro" panose="020B0504020202020204" pitchFamily="34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377B96-A19B-DA11-957D-4FC83CE8C0FD}"/>
              </a:ext>
            </a:extLst>
          </p:cNvPr>
          <p:cNvSpPr/>
          <p:nvPr/>
        </p:nvSpPr>
        <p:spPr>
          <a:xfrm>
            <a:off x="5738435" y="2458243"/>
            <a:ext cx="2465846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Currently users are </a:t>
            </a:r>
          </a:p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encouraged to share </a:t>
            </a:r>
          </a:p>
          <a:p>
            <a:pPr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industry news</a:t>
            </a:r>
            <a:endParaRPr lang="en-US" sz="1400" b="1">
              <a:latin typeface="Avenir Next LT Pro" panose="020B0504020202020204" pitchFamily="34" charset="77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2223DE-AB59-19A1-53A7-AAA62D83A430}"/>
              </a:ext>
            </a:extLst>
          </p:cNvPr>
          <p:cNvSpPr/>
          <p:nvPr/>
        </p:nvSpPr>
        <p:spPr>
          <a:xfrm>
            <a:off x="5755832" y="3708055"/>
            <a:ext cx="2222205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Users must 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navigate </a:t>
            </a:r>
          </a:p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changing job market </a:t>
            </a:r>
          </a:p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on their 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own</a:t>
            </a:r>
            <a:endParaRPr lang="en-US" sz="1400" b="1">
              <a:latin typeface="Avenir Next LT Pro" panose="020B0504020202020204" pitchFamily="34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477DE3-68C8-C364-C954-857C372F6452}"/>
              </a:ext>
            </a:extLst>
          </p:cNvPr>
          <p:cNvSpPr/>
          <p:nvPr/>
        </p:nvSpPr>
        <p:spPr>
          <a:xfrm>
            <a:off x="5795454" y="4793948"/>
            <a:ext cx="1891420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Offer 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meaningful </a:t>
            </a:r>
          </a:p>
          <a:p>
            <a:pPr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metrics </a:t>
            </a: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on the </a:t>
            </a:r>
          </a:p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market trend</a:t>
            </a:r>
            <a:endParaRPr lang="en-US" sz="1400">
              <a:latin typeface="Avenir Next LT Pro" panose="020B0504020202020204" pitchFamily="34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5EC77D-DB85-3901-75AC-1A2F970CB874}"/>
              </a:ext>
            </a:extLst>
          </p:cNvPr>
          <p:cNvSpPr/>
          <p:nvPr/>
        </p:nvSpPr>
        <p:spPr>
          <a:xfrm>
            <a:off x="9249703" y="2388032"/>
            <a:ext cx="2515620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Currently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 </a:t>
            </a: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only active </a:t>
            </a:r>
          </a:p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job seekers are more visible to recruiters through “</a:t>
            </a:r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open to work</a:t>
            </a: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” feature</a:t>
            </a:r>
            <a:endParaRPr lang="en-US" sz="1400">
              <a:latin typeface="Avenir Next LT Pro" panose="020B0504020202020204" pitchFamily="34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93F664-BFB5-2FC8-3326-C2F7146F43A1}"/>
              </a:ext>
            </a:extLst>
          </p:cNvPr>
          <p:cNvSpPr/>
          <p:nvPr/>
        </p:nvSpPr>
        <p:spPr>
          <a:xfrm>
            <a:off x="9249703" y="3697201"/>
            <a:ext cx="2739010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70% </a:t>
            </a: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of workforce are </a:t>
            </a:r>
          </a:p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passive job seekers having </a:t>
            </a:r>
          </a:p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in-demand skills</a:t>
            </a:r>
            <a:endParaRPr lang="en-US" sz="1400">
              <a:latin typeface="Avenir Next LT Pro" panose="020B0504020202020204" pitchFamily="34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4A7D73-1673-D201-78F9-3D850A6BE4CC}"/>
              </a:ext>
            </a:extLst>
          </p:cNvPr>
          <p:cNvSpPr/>
          <p:nvPr/>
        </p:nvSpPr>
        <p:spPr>
          <a:xfrm>
            <a:off x="9263558" y="4739808"/>
            <a:ext cx="2300666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</a:rPr>
              <a:t>Headhunter </a:t>
            </a:r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feature </a:t>
            </a:r>
          </a:p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to tap the untapped </a:t>
            </a:r>
          </a:p>
          <a:p>
            <a:pPr defTabSz="914217"/>
            <a:r>
              <a:rPr lang="en-US" sz="1400">
                <a:solidFill>
                  <a:srgbClr val="000000"/>
                </a:solidFill>
                <a:latin typeface="Avenir Next LT Pro" panose="020B0504020202020204" pitchFamily="34" charset="77"/>
              </a:rPr>
              <a:t>pool of talents – passive jobseekers</a:t>
            </a:r>
            <a:endParaRPr lang="en-US" sz="1400">
              <a:latin typeface="Avenir Next LT Pro" panose="020B0504020202020204" pitchFamily="34" charset="77"/>
            </a:endParaRPr>
          </a:p>
        </p:txBody>
      </p:sp>
      <p:pic>
        <p:nvPicPr>
          <p:cNvPr id="5132" name="Picture 12" descr="Suspicious ">
            <a:extLst>
              <a:ext uri="{FF2B5EF4-FFF2-40B4-BE49-F238E27FC236}">
                <a16:creationId xmlns:a16="http://schemas.microsoft.com/office/drawing/2014/main" id="{5E40C3AA-0E4E-94E0-DB78-AF147D4F9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49" y="2610876"/>
            <a:ext cx="433401" cy="4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Alert ">
            <a:extLst>
              <a:ext uri="{FF2B5EF4-FFF2-40B4-BE49-F238E27FC236}">
                <a16:creationId xmlns:a16="http://schemas.microsoft.com/office/drawing/2014/main" id="{418B17BA-C10D-AFC9-ABFB-FAA19683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030" y="3811884"/>
            <a:ext cx="433401" cy="4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Posting ">
            <a:extLst>
              <a:ext uri="{FF2B5EF4-FFF2-40B4-BE49-F238E27FC236}">
                <a16:creationId xmlns:a16="http://schemas.microsoft.com/office/drawing/2014/main" id="{16107B46-9520-6241-EEA3-AFA3A7175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923" y="4892439"/>
            <a:ext cx="433402" cy="43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Share ">
            <a:extLst>
              <a:ext uri="{FF2B5EF4-FFF2-40B4-BE49-F238E27FC236}">
                <a16:creationId xmlns:a16="http://schemas.microsoft.com/office/drawing/2014/main" id="{35CE7CB2-FA72-D595-3301-B3F3A6909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90" y="2645145"/>
            <a:ext cx="364865" cy="3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ompass ">
            <a:extLst>
              <a:ext uri="{FF2B5EF4-FFF2-40B4-BE49-F238E27FC236}">
                <a16:creationId xmlns:a16="http://schemas.microsoft.com/office/drawing/2014/main" id="{05B1FA4E-FDAC-A7B7-153A-59F20E01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861" y="3928342"/>
            <a:ext cx="279522" cy="27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Statistics ">
            <a:extLst>
              <a:ext uri="{FF2B5EF4-FFF2-40B4-BE49-F238E27FC236}">
                <a16:creationId xmlns:a16="http://schemas.microsoft.com/office/drawing/2014/main" id="{991DC167-9EDF-9164-0407-E66A8672C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22" y="4859392"/>
            <a:ext cx="385200" cy="3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View ">
            <a:extLst>
              <a:ext uri="{FF2B5EF4-FFF2-40B4-BE49-F238E27FC236}">
                <a16:creationId xmlns:a16="http://schemas.microsoft.com/office/drawing/2014/main" id="{AEEB0714-499F-F6CF-C3C8-13EEC203F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05" y="2570261"/>
            <a:ext cx="439749" cy="43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Passive candidate ">
            <a:extLst>
              <a:ext uri="{FF2B5EF4-FFF2-40B4-BE49-F238E27FC236}">
                <a16:creationId xmlns:a16="http://schemas.microsoft.com/office/drawing/2014/main" id="{779D76FE-278B-5839-4EF0-44DC6275F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04" y="3805535"/>
            <a:ext cx="439750" cy="4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Headhunting ">
            <a:extLst>
              <a:ext uri="{FF2B5EF4-FFF2-40B4-BE49-F238E27FC236}">
                <a16:creationId xmlns:a16="http://schemas.microsoft.com/office/drawing/2014/main" id="{DB55F868-52B1-5F98-FF07-5D3B3DA2A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237" y="4859392"/>
            <a:ext cx="440517" cy="44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DF4AB8-DE7D-C04A-EA78-1B3C82E51943}"/>
              </a:ext>
            </a:extLst>
          </p:cNvPr>
          <p:cNvCxnSpPr>
            <a:cxnSpLocks/>
          </p:cNvCxnSpPr>
          <p:nvPr/>
        </p:nvCxnSpPr>
        <p:spPr>
          <a:xfrm>
            <a:off x="4987300" y="2232005"/>
            <a:ext cx="0" cy="3434384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F5D051-2788-E4D5-E3A9-7E34181B7898}"/>
              </a:ext>
            </a:extLst>
          </p:cNvPr>
          <p:cNvCxnSpPr>
            <a:cxnSpLocks/>
          </p:cNvCxnSpPr>
          <p:nvPr/>
        </p:nvCxnSpPr>
        <p:spPr>
          <a:xfrm>
            <a:off x="211168" y="2218271"/>
            <a:ext cx="1167495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10CB04-B4FF-8F5A-CC75-410938E1FEAD}"/>
              </a:ext>
            </a:extLst>
          </p:cNvPr>
          <p:cNvCxnSpPr>
            <a:cxnSpLocks/>
          </p:cNvCxnSpPr>
          <p:nvPr/>
        </p:nvCxnSpPr>
        <p:spPr>
          <a:xfrm>
            <a:off x="8254055" y="2232005"/>
            <a:ext cx="0" cy="3434384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C8F33A-8ADA-EE8B-9050-AB5BFBAD7B4B}"/>
              </a:ext>
            </a:extLst>
          </p:cNvPr>
          <p:cNvCxnSpPr>
            <a:cxnSpLocks/>
          </p:cNvCxnSpPr>
          <p:nvPr/>
        </p:nvCxnSpPr>
        <p:spPr>
          <a:xfrm>
            <a:off x="258523" y="3585791"/>
            <a:ext cx="1167495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1CCA52-D748-19AF-064C-DE412CD99A6C}"/>
              </a:ext>
            </a:extLst>
          </p:cNvPr>
          <p:cNvCxnSpPr>
            <a:cxnSpLocks/>
          </p:cNvCxnSpPr>
          <p:nvPr/>
        </p:nvCxnSpPr>
        <p:spPr>
          <a:xfrm>
            <a:off x="272122" y="4649739"/>
            <a:ext cx="1167495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82626A-3FBF-0479-CCFD-1F0861562F92}"/>
              </a:ext>
            </a:extLst>
          </p:cNvPr>
          <p:cNvCxnSpPr>
            <a:cxnSpLocks/>
          </p:cNvCxnSpPr>
          <p:nvPr/>
        </p:nvCxnSpPr>
        <p:spPr>
          <a:xfrm>
            <a:off x="1518840" y="2218271"/>
            <a:ext cx="0" cy="3434384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93AE198-5E62-EDDD-A7AE-0026B53B5A67}"/>
              </a:ext>
            </a:extLst>
          </p:cNvPr>
          <p:cNvSpPr txBox="1"/>
          <p:nvPr/>
        </p:nvSpPr>
        <p:spPr>
          <a:xfrm>
            <a:off x="378944" y="2535188"/>
            <a:ext cx="955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Avenir Next LT Pro" panose="020B0504020202020204" pitchFamily="34" charset="77"/>
              </a:rPr>
              <a:t>Current</a:t>
            </a:r>
          </a:p>
          <a:p>
            <a:pPr algn="ctr"/>
            <a:r>
              <a:rPr lang="en-US" sz="1600">
                <a:latin typeface="Avenir Next LT Pro" panose="020B0504020202020204" pitchFamily="34" charset="77"/>
              </a:rPr>
              <a:t>Solution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632DFD-43C2-2C37-DE88-F91792B1020E}"/>
              </a:ext>
            </a:extLst>
          </p:cNvPr>
          <p:cNvSpPr txBox="1"/>
          <p:nvPr/>
        </p:nvSpPr>
        <p:spPr>
          <a:xfrm>
            <a:off x="564892" y="3883437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Avenir Next LT Pro" panose="020B0504020202020204" pitchFamily="34" charset="77"/>
              </a:rPr>
              <a:t>Gap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83FD77-8A73-D95F-547E-53CACF59B31E}"/>
              </a:ext>
            </a:extLst>
          </p:cNvPr>
          <p:cNvSpPr txBox="1"/>
          <p:nvPr/>
        </p:nvSpPr>
        <p:spPr>
          <a:xfrm>
            <a:off x="315177" y="4916059"/>
            <a:ext cx="108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Avenir Next LT Pro" panose="020B0504020202020204" pitchFamily="34" charset="77"/>
              </a:rPr>
              <a:t>Proposed</a:t>
            </a:r>
          </a:p>
          <a:p>
            <a:pPr algn="ctr"/>
            <a:r>
              <a:rPr lang="en-US" sz="1600">
                <a:latin typeface="Avenir Next LT Pro" panose="020B0504020202020204" pitchFamily="34" charset="77"/>
              </a:rPr>
              <a:t>Solution</a:t>
            </a:r>
          </a:p>
        </p:txBody>
      </p:sp>
      <p:pic>
        <p:nvPicPr>
          <p:cNvPr id="2" name="Picture 8" descr="Cyber security ">
            <a:extLst>
              <a:ext uri="{FF2B5EF4-FFF2-40B4-BE49-F238E27FC236}">
                <a16:creationId xmlns:a16="http://schemas.microsoft.com/office/drawing/2014/main" id="{2CB46CE0-D500-B1DC-FF76-02B46C088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17" y="1136210"/>
            <a:ext cx="521421" cy="52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Innovation ">
            <a:extLst>
              <a:ext uri="{FF2B5EF4-FFF2-40B4-BE49-F238E27FC236}">
                <a16:creationId xmlns:a16="http://schemas.microsoft.com/office/drawing/2014/main" id="{8F6CE972-979D-0366-7FFF-595E2B28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47" y="1124406"/>
            <a:ext cx="521422" cy="52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Effective ">
            <a:extLst>
              <a:ext uri="{FF2B5EF4-FFF2-40B4-BE49-F238E27FC236}">
                <a16:creationId xmlns:a16="http://schemas.microsoft.com/office/drawing/2014/main" id="{C1289A4F-1519-DCDD-1045-16B9A5AEF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482" y="1162286"/>
            <a:ext cx="521422" cy="52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288E2D-38BB-ABA2-670D-39471516E4B6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latin typeface="Avenir Next LT Pro" panose="020B0504020202020204" pitchFamily="34" charset="77"/>
              </a:rPr>
              <a:t>Nagammai</a:t>
            </a:r>
            <a:endParaRPr lang="en-US" sz="1600" b="1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997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3">
            <a:extLst>
              <a:ext uri="{FF2B5EF4-FFF2-40B4-BE49-F238E27FC236}">
                <a16:creationId xmlns:a16="http://schemas.microsoft.com/office/drawing/2014/main" id="{F479F3B9-4919-1550-484E-F8CDE22794EA}"/>
              </a:ext>
            </a:extLst>
          </p:cNvPr>
          <p:cNvSpPr txBox="1">
            <a:spLocks/>
          </p:cNvSpPr>
          <p:nvPr/>
        </p:nvSpPr>
        <p:spPr>
          <a:xfrm>
            <a:off x="555530" y="371705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Overview of </a:t>
            </a:r>
            <a:r>
              <a:rPr lang="en-US" sz="2700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IntelliLink</a:t>
            </a:r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  </a:t>
            </a:r>
            <a:endParaRPr lang="en-US" dirty="0">
              <a:ea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D164A5-6EAA-7751-F5FD-B072C6CF9B0C}"/>
              </a:ext>
            </a:extLst>
          </p:cNvPr>
          <p:cNvGrpSpPr/>
          <p:nvPr/>
        </p:nvGrpSpPr>
        <p:grpSpPr>
          <a:xfrm>
            <a:off x="3270868" y="761826"/>
            <a:ext cx="5593483" cy="4801603"/>
            <a:chOff x="3295928" y="1025341"/>
            <a:chExt cx="5600145" cy="4807321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E063420D-3C24-AD62-ACAE-FB8EF0CF623E}"/>
                </a:ext>
              </a:extLst>
            </p:cNvPr>
            <p:cNvSpPr/>
            <p:nvPr/>
          </p:nvSpPr>
          <p:spPr>
            <a:xfrm>
              <a:off x="3295928" y="1025341"/>
              <a:ext cx="3562632" cy="4807321"/>
            </a:xfrm>
            <a:custGeom>
              <a:avLst/>
              <a:gdLst>
                <a:gd name="connsiteX0" fmla="*/ 3648670 w 3671799"/>
                <a:gd name="connsiteY0" fmla="*/ 3244531 h 4947238"/>
                <a:gd name="connsiteX1" fmla="*/ 3477817 w 3671799"/>
                <a:gd name="connsiteY1" fmla="*/ 3324282 h 4947238"/>
                <a:gd name="connsiteX2" fmla="*/ 2652222 w 3671799"/>
                <a:gd name="connsiteY2" fmla="*/ 2749727 h 4947238"/>
                <a:gd name="connsiteX3" fmla="*/ 2456920 w 3671799"/>
                <a:gd name="connsiteY3" fmla="*/ 2613802 h 4947238"/>
                <a:gd name="connsiteX4" fmla="*/ 19283 w 3671799"/>
                <a:gd name="connsiteY4" fmla="*/ 4928611 h 4947238"/>
                <a:gd name="connsiteX5" fmla="*/ 40021 w 3671799"/>
                <a:gd name="connsiteY5" fmla="*/ 4928538 h 4947238"/>
                <a:gd name="connsiteX6" fmla="*/ 0 w 3671799"/>
                <a:gd name="connsiteY6" fmla="*/ 4947239 h 4947238"/>
                <a:gd name="connsiteX7" fmla="*/ 2861786 w 3671799"/>
                <a:gd name="connsiteY7" fmla="*/ 0 h 4947238"/>
                <a:gd name="connsiteX8" fmla="*/ 2871536 w 3671799"/>
                <a:gd name="connsiteY8" fmla="*/ 16518 h 4947238"/>
                <a:gd name="connsiteX9" fmla="*/ 3648670 w 3671799"/>
                <a:gd name="connsiteY9" fmla="*/ 3244531 h 4947238"/>
                <a:gd name="connsiteX0" fmla="*/ 3629387 w 3652517"/>
                <a:gd name="connsiteY0" fmla="*/ 3244531 h 4928611"/>
                <a:gd name="connsiteX1" fmla="*/ 3458534 w 3652517"/>
                <a:gd name="connsiteY1" fmla="*/ 3324282 h 4928611"/>
                <a:gd name="connsiteX2" fmla="*/ 2632939 w 3652517"/>
                <a:gd name="connsiteY2" fmla="*/ 2749727 h 4928611"/>
                <a:gd name="connsiteX3" fmla="*/ 2437637 w 3652517"/>
                <a:gd name="connsiteY3" fmla="*/ 2613802 h 4928611"/>
                <a:gd name="connsiteX4" fmla="*/ 0 w 3652517"/>
                <a:gd name="connsiteY4" fmla="*/ 4928611 h 4928611"/>
                <a:gd name="connsiteX5" fmla="*/ 20738 w 3652517"/>
                <a:gd name="connsiteY5" fmla="*/ 4928538 h 4928611"/>
                <a:gd name="connsiteX6" fmla="*/ 2842503 w 3652517"/>
                <a:gd name="connsiteY6" fmla="*/ 0 h 4928611"/>
                <a:gd name="connsiteX7" fmla="*/ 2852253 w 3652517"/>
                <a:gd name="connsiteY7" fmla="*/ 16518 h 4928611"/>
                <a:gd name="connsiteX8" fmla="*/ 3629387 w 3652517"/>
                <a:gd name="connsiteY8" fmla="*/ 3244531 h 4928611"/>
                <a:gd name="connsiteX0" fmla="*/ 3629387 w 3652517"/>
                <a:gd name="connsiteY0" fmla="*/ 3244531 h 4928611"/>
                <a:gd name="connsiteX1" fmla="*/ 3458534 w 3652517"/>
                <a:gd name="connsiteY1" fmla="*/ 3324282 h 4928611"/>
                <a:gd name="connsiteX2" fmla="*/ 2632939 w 3652517"/>
                <a:gd name="connsiteY2" fmla="*/ 2749727 h 4928611"/>
                <a:gd name="connsiteX3" fmla="*/ 2437637 w 3652517"/>
                <a:gd name="connsiteY3" fmla="*/ 2613802 h 4928611"/>
                <a:gd name="connsiteX4" fmla="*/ 1512099 w 3652517"/>
                <a:gd name="connsiteY4" fmla="*/ 3567763 h 4928611"/>
                <a:gd name="connsiteX5" fmla="*/ 0 w 3652517"/>
                <a:gd name="connsiteY5" fmla="*/ 4928611 h 4928611"/>
                <a:gd name="connsiteX6" fmla="*/ 20738 w 3652517"/>
                <a:gd name="connsiteY6" fmla="*/ 4928538 h 4928611"/>
                <a:gd name="connsiteX7" fmla="*/ 2842503 w 3652517"/>
                <a:gd name="connsiteY7" fmla="*/ 0 h 4928611"/>
                <a:gd name="connsiteX8" fmla="*/ 2852253 w 3652517"/>
                <a:gd name="connsiteY8" fmla="*/ 16518 h 4928611"/>
                <a:gd name="connsiteX9" fmla="*/ 3629387 w 3652517"/>
                <a:gd name="connsiteY9" fmla="*/ 3244531 h 492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2517" h="4928611">
                  <a:moveTo>
                    <a:pt x="3629387" y="3244531"/>
                  </a:moveTo>
                  <a:lnTo>
                    <a:pt x="3458534" y="3324282"/>
                  </a:lnTo>
                  <a:lnTo>
                    <a:pt x="2632939" y="2749727"/>
                  </a:lnTo>
                  <a:lnTo>
                    <a:pt x="2437637" y="2613802"/>
                  </a:lnTo>
                  <a:cubicBezTo>
                    <a:pt x="2230511" y="2706961"/>
                    <a:pt x="1918372" y="3181962"/>
                    <a:pt x="1512099" y="3567763"/>
                  </a:cubicBezTo>
                  <a:cubicBezTo>
                    <a:pt x="1105826" y="3953564"/>
                    <a:pt x="228240" y="4658635"/>
                    <a:pt x="0" y="4928611"/>
                  </a:cubicBezTo>
                  <a:lnTo>
                    <a:pt x="20738" y="4928538"/>
                  </a:lnTo>
                  <a:lnTo>
                    <a:pt x="2842503" y="0"/>
                  </a:lnTo>
                  <a:lnTo>
                    <a:pt x="2852253" y="16518"/>
                  </a:lnTo>
                  <a:cubicBezTo>
                    <a:pt x="3861945" y="2137626"/>
                    <a:pt x="3629387" y="3244531"/>
                    <a:pt x="3629387" y="324453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218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C089B7-6B85-076D-C9D4-9433659BCC20}"/>
                </a:ext>
              </a:extLst>
            </p:cNvPr>
            <p:cNvSpPr/>
            <p:nvPr/>
          </p:nvSpPr>
          <p:spPr>
            <a:xfrm>
              <a:off x="5790117" y="3707399"/>
              <a:ext cx="879233" cy="970718"/>
            </a:xfrm>
            <a:custGeom>
              <a:avLst/>
              <a:gdLst>
                <a:gd name="connsiteX0" fmla="*/ 901416 w 901416"/>
                <a:gd name="connsiteY0" fmla="*/ 574555 h 995210"/>
                <a:gd name="connsiteX1" fmla="*/ 0 w 901416"/>
                <a:gd name="connsiteY1" fmla="*/ 995211 h 995210"/>
                <a:gd name="connsiteX2" fmla="*/ 75821 w 901416"/>
                <a:gd name="connsiteY2" fmla="*/ 0 h 99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416" h="995210">
                  <a:moveTo>
                    <a:pt x="901416" y="574555"/>
                  </a:moveTo>
                  <a:lnTo>
                    <a:pt x="0" y="995211"/>
                  </a:lnTo>
                  <a:lnTo>
                    <a:pt x="75821" y="0"/>
                  </a:lnTo>
                  <a:close/>
                </a:path>
              </a:pathLst>
            </a:custGeom>
            <a:noFill/>
            <a:ln w="218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D272DB-D1DA-3974-59EF-A9A68BC40901}"/>
                </a:ext>
              </a:extLst>
            </p:cNvPr>
            <p:cNvSpPr/>
            <p:nvPr/>
          </p:nvSpPr>
          <p:spPr>
            <a:xfrm>
              <a:off x="5790117" y="3707399"/>
              <a:ext cx="879233" cy="970718"/>
            </a:xfrm>
            <a:custGeom>
              <a:avLst/>
              <a:gdLst>
                <a:gd name="connsiteX0" fmla="*/ 901416 w 901416"/>
                <a:gd name="connsiteY0" fmla="*/ 574555 h 995210"/>
                <a:gd name="connsiteX1" fmla="*/ 0 w 901416"/>
                <a:gd name="connsiteY1" fmla="*/ 995211 h 995210"/>
                <a:gd name="connsiteX2" fmla="*/ 75821 w 901416"/>
                <a:gd name="connsiteY2" fmla="*/ 0 h 99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416" h="995210">
                  <a:moveTo>
                    <a:pt x="901416" y="574555"/>
                  </a:moveTo>
                  <a:lnTo>
                    <a:pt x="0" y="995211"/>
                  </a:lnTo>
                  <a:lnTo>
                    <a:pt x="75821" y="0"/>
                  </a:lnTo>
                  <a:close/>
                </a:path>
              </a:pathLst>
            </a:custGeom>
            <a:noFill/>
            <a:ln w="218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05E886-9B14-7E7C-E4B9-0C6E5517DF97}"/>
                </a:ext>
              </a:extLst>
            </p:cNvPr>
            <p:cNvSpPr/>
            <p:nvPr/>
          </p:nvSpPr>
          <p:spPr>
            <a:xfrm>
              <a:off x="5760699" y="1041452"/>
              <a:ext cx="3135374" cy="4785104"/>
            </a:xfrm>
            <a:custGeom>
              <a:avLst/>
              <a:gdLst>
                <a:gd name="connsiteX0" fmla="*/ 3214479 w 3214479"/>
                <a:gd name="connsiteY0" fmla="*/ 4905835 h 4905834"/>
                <a:gd name="connsiteX1" fmla="*/ 3133928 w 3214479"/>
                <a:gd name="connsiteY1" fmla="*/ 4900159 h 4905834"/>
                <a:gd name="connsiteX2" fmla="*/ 0 w 3214479"/>
                <a:gd name="connsiteY2" fmla="*/ 3998234 h 4905834"/>
                <a:gd name="connsiteX3" fmla="*/ 20593 w 3214479"/>
                <a:gd name="connsiteY3" fmla="*/ 3728420 h 4905834"/>
                <a:gd name="connsiteX4" fmla="*/ 922009 w 3214479"/>
                <a:gd name="connsiteY4" fmla="*/ 3307764 h 4905834"/>
                <a:gd name="connsiteX5" fmla="*/ 1092862 w 3214479"/>
                <a:gd name="connsiteY5" fmla="*/ 3228013 h 4905834"/>
                <a:gd name="connsiteX6" fmla="*/ 315729 w 3214479"/>
                <a:gd name="connsiteY6" fmla="*/ 0 h 4905834"/>
                <a:gd name="connsiteX7" fmla="*/ 3214479 w 3214479"/>
                <a:gd name="connsiteY7" fmla="*/ 4905835 h 49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4479" h="4905834">
                  <a:moveTo>
                    <a:pt x="3214479" y="4905835"/>
                  </a:moveTo>
                  <a:cubicBezTo>
                    <a:pt x="3187410" y="4904016"/>
                    <a:pt x="3160560" y="4902124"/>
                    <a:pt x="3133928" y="4900159"/>
                  </a:cubicBezTo>
                  <a:cubicBezTo>
                    <a:pt x="835928" y="4731053"/>
                    <a:pt x="0" y="3998234"/>
                    <a:pt x="0" y="3998234"/>
                  </a:cubicBezTo>
                  <a:lnTo>
                    <a:pt x="20593" y="3728420"/>
                  </a:lnTo>
                  <a:lnTo>
                    <a:pt x="922009" y="3307764"/>
                  </a:lnTo>
                  <a:lnTo>
                    <a:pt x="1092862" y="3228013"/>
                  </a:lnTo>
                  <a:cubicBezTo>
                    <a:pt x="1092862" y="3228013"/>
                    <a:pt x="1325420" y="2121108"/>
                    <a:pt x="315729" y="0"/>
                  </a:cubicBezTo>
                  <a:lnTo>
                    <a:pt x="3214479" y="4905835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18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74EC1A4-A7A9-D65E-0DF8-51A2343A1870}"/>
                </a:ext>
              </a:extLst>
            </p:cNvPr>
            <p:cNvSpPr/>
            <p:nvPr/>
          </p:nvSpPr>
          <p:spPr>
            <a:xfrm>
              <a:off x="3295928" y="3565487"/>
              <a:ext cx="5530907" cy="2257842"/>
            </a:xfrm>
            <a:custGeom>
              <a:avLst/>
              <a:gdLst>
                <a:gd name="connsiteX0" fmla="*/ 5670453 w 5670452"/>
                <a:gd name="connsiteY0" fmla="*/ 2302875 h 2314808"/>
                <a:gd name="connsiteX1" fmla="*/ 20738 w 5670452"/>
                <a:gd name="connsiteY1" fmla="*/ 2314736 h 2314808"/>
                <a:gd name="connsiteX2" fmla="*/ 0 w 5670452"/>
                <a:gd name="connsiteY2" fmla="*/ 2314809 h 2314808"/>
                <a:gd name="connsiteX3" fmla="*/ 2437637 w 5670452"/>
                <a:gd name="connsiteY3" fmla="*/ 0 h 2314808"/>
                <a:gd name="connsiteX4" fmla="*/ 2632939 w 5670452"/>
                <a:gd name="connsiteY4" fmla="*/ 135925 h 2314808"/>
                <a:gd name="connsiteX5" fmla="*/ 2557118 w 5670452"/>
                <a:gd name="connsiteY5" fmla="*/ 1131136 h 2314808"/>
                <a:gd name="connsiteX6" fmla="*/ 2536525 w 5670452"/>
                <a:gd name="connsiteY6" fmla="*/ 1400950 h 2314808"/>
                <a:gd name="connsiteX7" fmla="*/ 5670453 w 5670452"/>
                <a:gd name="connsiteY7" fmla="*/ 2302875 h 231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0452" h="2314808">
                  <a:moveTo>
                    <a:pt x="5670453" y="2302875"/>
                  </a:moveTo>
                  <a:lnTo>
                    <a:pt x="20738" y="2314736"/>
                  </a:lnTo>
                  <a:lnTo>
                    <a:pt x="0" y="2314809"/>
                  </a:lnTo>
                  <a:cubicBezTo>
                    <a:pt x="1349942" y="357932"/>
                    <a:pt x="2437637" y="0"/>
                    <a:pt x="2437637" y="0"/>
                  </a:cubicBezTo>
                  <a:lnTo>
                    <a:pt x="2632939" y="135925"/>
                  </a:lnTo>
                  <a:lnTo>
                    <a:pt x="2557118" y="1131136"/>
                  </a:lnTo>
                  <a:lnTo>
                    <a:pt x="2536525" y="1400950"/>
                  </a:lnTo>
                  <a:cubicBezTo>
                    <a:pt x="2536525" y="1400950"/>
                    <a:pt x="3372453" y="2133769"/>
                    <a:pt x="5670453" y="230287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218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7159FE-C706-15CC-DDF2-2EC473764FE4}"/>
                </a:ext>
              </a:extLst>
            </p:cNvPr>
            <p:cNvSpPr/>
            <p:nvPr/>
          </p:nvSpPr>
          <p:spPr>
            <a:xfrm>
              <a:off x="5790117" y="3707399"/>
              <a:ext cx="879233" cy="970718"/>
            </a:xfrm>
            <a:custGeom>
              <a:avLst/>
              <a:gdLst>
                <a:gd name="connsiteX0" fmla="*/ 901416 w 901416"/>
                <a:gd name="connsiteY0" fmla="*/ 574555 h 995210"/>
                <a:gd name="connsiteX1" fmla="*/ 0 w 901416"/>
                <a:gd name="connsiteY1" fmla="*/ 995211 h 995210"/>
                <a:gd name="connsiteX2" fmla="*/ 75821 w 901416"/>
                <a:gd name="connsiteY2" fmla="*/ 0 h 99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416" h="995210">
                  <a:moveTo>
                    <a:pt x="901416" y="574555"/>
                  </a:moveTo>
                  <a:lnTo>
                    <a:pt x="0" y="995211"/>
                  </a:lnTo>
                  <a:lnTo>
                    <a:pt x="75821" y="0"/>
                  </a:lnTo>
                  <a:close/>
                </a:path>
              </a:pathLst>
            </a:custGeom>
            <a:noFill/>
            <a:ln w="2181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D559F7-EC7C-24F9-26D9-7C8F8DDFE44A}"/>
                </a:ext>
              </a:extLst>
            </p:cNvPr>
            <p:cNvSpPr/>
            <p:nvPr/>
          </p:nvSpPr>
          <p:spPr>
            <a:xfrm>
              <a:off x="5317721" y="3831116"/>
              <a:ext cx="1578193" cy="638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>
                  <a:solidFill>
                    <a:prstClr val="white"/>
                  </a:solidFill>
                  <a:latin typeface="Avenir Next LT Pro" panose="020B0504020202020204" pitchFamily="34" charset="77"/>
                </a:rPr>
                <a:t>IntelliLink </a:t>
              </a:r>
            </a:p>
            <a:p>
              <a:pPr algn="ctr">
                <a:defRPr/>
              </a:pPr>
              <a:r>
                <a:rPr lang="en-US" sz="1400" b="1">
                  <a:solidFill>
                    <a:prstClr val="white"/>
                  </a:solidFill>
                  <a:latin typeface="Avenir Next LT Pro" panose="020B0504020202020204" pitchFamily="34" charset="77"/>
                </a:rPr>
                <a:t>Logo</a:t>
              </a:r>
              <a:endParaRPr lang="en-IN" sz="1400" b="1">
                <a:solidFill>
                  <a:prstClr val="white"/>
                </a:solidFill>
                <a:latin typeface="Avenir Next LT Pro" panose="020B0504020202020204" pitchFamily="34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D98B81-5F5A-2CB5-B58E-B92CB6A0049F}"/>
              </a:ext>
            </a:extLst>
          </p:cNvPr>
          <p:cNvSpPr txBox="1"/>
          <p:nvPr/>
        </p:nvSpPr>
        <p:spPr>
          <a:xfrm>
            <a:off x="4622918" y="2304253"/>
            <a:ext cx="2820227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400" b="1" dirty="0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Fraudulent </a:t>
            </a:r>
          </a:p>
          <a:p>
            <a:pPr algn="ctr" defTabSz="914217"/>
            <a:r>
              <a:rPr lang="en-US" sz="1400" b="1" dirty="0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Job Listing 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E0C341-EC3D-90E0-0F70-FBBE231B1C41}"/>
              </a:ext>
            </a:extLst>
          </p:cNvPr>
          <p:cNvSpPr txBox="1"/>
          <p:nvPr/>
        </p:nvSpPr>
        <p:spPr>
          <a:xfrm>
            <a:off x="3428957" y="4864532"/>
            <a:ext cx="2289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/>
            <a:r>
              <a:rPr lang="en-US" sz="1400" b="1" dirty="0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Industry Trend Forecasting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B73E69-1830-4A24-B73F-5836DE5222DB}"/>
              </a:ext>
            </a:extLst>
          </p:cNvPr>
          <p:cNvSpPr txBox="1"/>
          <p:nvPr/>
        </p:nvSpPr>
        <p:spPr>
          <a:xfrm>
            <a:off x="6411044" y="4822045"/>
            <a:ext cx="2289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/>
            <a:r>
              <a:rPr lang="en-US" sz="1400" b="1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Passive Jobseeker Prediction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4FDCF3-D15A-259F-372E-CB41D65FE338}"/>
              </a:ext>
            </a:extLst>
          </p:cNvPr>
          <p:cNvSpPr txBox="1"/>
          <p:nvPr/>
        </p:nvSpPr>
        <p:spPr>
          <a:xfrm>
            <a:off x="5201375" y="733423"/>
            <a:ext cx="1788980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ysClr val="windowText" lastClr="000000"/>
                </a:solidFill>
                <a:latin typeface="Avenir Next LT Pro"/>
                <a:cs typeface="Lato Light"/>
              </a:rPr>
              <a:t>Security </a:t>
            </a:r>
            <a:endParaRPr lang="en-US" sz="1400">
              <a:solidFill>
                <a:sysClr val="windowText" lastClr="000000"/>
              </a:solidFill>
              <a:latin typeface="Avenir Next LT Pro"/>
              <a:cs typeface="Lato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E0857E-7517-6C58-78A2-622DC31AF110}"/>
              </a:ext>
            </a:extLst>
          </p:cNvPr>
          <p:cNvSpPr txBox="1"/>
          <p:nvPr/>
        </p:nvSpPr>
        <p:spPr>
          <a:xfrm>
            <a:off x="8213100" y="5493490"/>
            <a:ext cx="2289922" cy="3231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Effectiveness</a:t>
            </a: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3FFE0-3A5C-0747-8ADC-DC18A9536BF0}"/>
              </a:ext>
            </a:extLst>
          </p:cNvPr>
          <p:cNvSpPr txBox="1"/>
          <p:nvPr/>
        </p:nvSpPr>
        <p:spPr>
          <a:xfrm>
            <a:off x="1963089" y="5488663"/>
            <a:ext cx="1865928" cy="3231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5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Innovation </a:t>
            </a:r>
          </a:p>
        </p:txBody>
      </p:sp>
      <p:pic>
        <p:nvPicPr>
          <p:cNvPr id="17" name="Picture 16" descr="Icon&#10;&#10;Description automatically generated with low confidence">
            <a:extLst>
              <a:ext uri="{FF2B5EF4-FFF2-40B4-BE49-F238E27FC236}">
                <a16:creationId xmlns:a16="http://schemas.microsoft.com/office/drawing/2014/main" id="{9F962E1F-E883-7668-EC9F-765416F3F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79" y="1567508"/>
            <a:ext cx="691269" cy="691269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352F2CCA-B365-D962-2BD4-C388E233A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070" y="4111092"/>
            <a:ext cx="736754" cy="7367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3B8E7E-7AD3-06F9-6CA1-8ADCE66D1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829" y="3986618"/>
            <a:ext cx="776654" cy="776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5F353D-A00C-DB30-F986-68D232FCD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263" y="3164203"/>
            <a:ext cx="1590212" cy="1535320"/>
          </a:xfrm>
          <a:prstGeom prst="ellipse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D9E7F3-A1B9-F71C-EA6D-A417C971C306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1"/>
                </a:solidFill>
                <a:latin typeface="Avenir Next LT Pro" panose="020B0504020202020204" pitchFamily="34" charset="77"/>
              </a:rPr>
              <a:t>Nagammai</a:t>
            </a:r>
            <a:endParaRPr lang="en-US" sz="1600" b="1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928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3">
            <a:extLst>
              <a:ext uri="{FF2B5EF4-FFF2-40B4-BE49-F238E27FC236}">
                <a16:creationId xmlns:a16="http://schemas.microsoft.com/office/drawing/2014/main" id="{CDDE92E6-F80B-7C6E-7998-E8F322FF26B9}"/>
              </a:ext>
            </a:extLst>
          </p:cNvPr>
          <p:cNvSpPr txBox="1">
            <a:spLocks/>
          </p:cNvSpPr>
          <p:nvPr/>
        </p:nvSpPr>
        <p:spPr>
          <a:xfrm>
            <a:off x="2208996" y="1221465"/>
            <a:ext cx="7269534" cy="130014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The Technology Behind </a:t>
            </a:r>
            <a:r>
              <a:rPr lang="en-US" b="1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IntelliLink</a:t>
            </a:r>
            <a:endParaRPr lang="en-US" sz="7200" dirty="0"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B378D-61CA-F2ED-A94B-0FE2B57D85CC}"/>
              </a:ext>
            </a:extLst>
          </p:cNvPr>
          <p:cNvSpPr txBox="1"/>
          <p:nvPr/>
        </p:nvSpPr>
        <p:spPr>
          <a:xfrm>
            <a:off x="4910799" y="3653764"/>
            <a:ext cx="1865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/>
            <a:r>
              <a:rPr lang="en-US" sz="1400" b="1" dirty="0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Industry Trend Forecasting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3C6B1-5A15-97BC-6379-33679E96E355}"/>
              </a:ext>
            </a:extLst>
          </p:cNvPr>
          <p:cNvSpPr txBox="1"/>
          <p:nvPr/>
        </p:nvSpPr>
        <p:spPr>
          <a:xfrm>
            <a:off x="2431572" y="3626720"/>
            <a:ext cx="178898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400" b="1" dirty="0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Fraudulent </a:t>
            </a:r>
          </a:p>
          <a:p>
            <a:pPr algn="ctr" defTabSz="914217"/>
            <a:r>
              <a:rPr lang="en-US" sz="1400" b="1" dirty="0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Job Listing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F57B6-55E8-221F-8F6B-1B79EAFFB463}"/>
              </a:ext>
            </a:extLst>
          </p:cNvPr>
          <p:cNvSpPr txBox="1"/>
          <p:nvPr/>
        </p:nvSpPr>
        <p:spPr>
          <a:xfrm>
            <a:off x="7395148" y="3653764"/>
            <a:ext cx="2289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/>
            <a:r>
              <a:rPr lang="en-US" sz="1400" b="1" dirty="0">
                <a:solidFill>
                  <a:srgbClr val="000000"/>
                </a:solidFill>
                <a:latin typeface="Avenir Next LT Pro" panose="020B0504020202020204" pitchFamily="34" charset="77"/>
                <a:ea typeface="Montserrat" charset="0"/>
                <a:cs typeface="Montserrat" charset="0"/>
              </a:rPr>
              <a:t>Passive Jobseeker 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0DB3C-C6A9-C772-DBD4-98B65AFC00CB}"/>
              </a:ext>
            </a:extLst>
          </p:cNvPr>
          <p:cNvSpPr txBox="1"/>
          <p:nvPr/>
        </p:nvSpPr>
        <p:spPr>
          <a:xfrm>
            <a:off x="2446252" y="4255879"/>
            <a:ext cx="1788980" cy="307777"/>
          </a:xfrm>
          <a:prstGeom prst="rect">
            <a:avLst/>
          </a:prstGeom>
          <a:solidFill>
            <a:srgbClr val="D2E0FE"/>
          </a:solidFill>
          <a:ln>
            <a:solidFill>
              <a:srgbClr val="6C97B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ysClr val="windowText" lastClr="000000"/>
                </a:solidFill>
                <a:latin typeface="Avenir Next LT Pro"/>
                <a:cs typeface="Lato Light"/>
              </a:rPr>
              <a:t>Security </a:t>
            </a:r>
            <a:endParaRPr lang="en-US" sz="1400">
              <a:solidFill>
                <a:sysClr val="windowText" lastClr="000000"/>
              </a:solidFill>
              <a:latin typeface="Avenir Next LT Pro"/>
              <a:cs typeface="Lato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85184-DF67-24C8-5D95-3A1ADB91C70D}"/>
              </a:ext>
            </a:extLst>
          </p:cNvPr>
          <p:cNvSpPr txBox="1"/>
          <p:nvPr/>
        </p:nvSpPr>
        <p:spPr>
          <a:xfrm>
            <a:off x="7395148" y="4237410"/>
            <a:ext cx="2289922" cy="323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E4AC1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Efficiency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D812A-401C-6496-7CFC-007C10EC5E01}"/>
              </a:ext>
            </a:extLst>
          </p:cNvPr>
          <p:cNvSpPr txBox="1"/>
          <p:nvPr/>
        </p:nvSpPr>
        <p:spPr>
          <a:xfrm>
            <a:off x="4910799" y="4237410"/>
            <a:ext cx="1865928" cy="323165"/>
          </a:xfrm>
          <a:prstGeom prst="rect">
            <a:avLst/>
          </a:prstGeom>
          <a:solidFill>
            <a:srgbClr val="D2E0FE"/>
          </a:solidFill>
          <a:ln>
            <a:solidFill>
              <a:srgbClr val="ABD2F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500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/>
                <a:cs typeface="Lato Light"/>
              </a:rPr>
              <a:t>Innovation </a:t>
            </a:r>
          </a:p>
        </p:txBody>
      </p:sp>
      <p:pic>
        <p:nvPicPr>
          <p:cNvPr id="2" name="Picture 1" descr="Icon&#10;&#10;Description automatically generated with low confidence">
            <a:extLst>
              <a:ext uri="{FF2B5EF4-FFF2-40B4-BE49-F238E27FC236}">
                <a16:creationId xmlns:a16="http://schemas.microsoft.com/office/drawing/2014/main" id="{35CDBC69-F3EF-B902-8637-761935C1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07" y="2829512"/>
            <a:ext cx="691269" cy="69126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C415F43-C8BE-D739-E290-25EFFF36F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86" y="2829512"/>
            <a:ext cx="736754" cy="736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632F3-B266-4D8F-9E77-E0649F5CA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055" y="2829512"/>
            <a:ext cx="776654" cy="7766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3DB87-C64B-5F24-1E16-C04E9BB3E0AB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Jing Qiang</a:t>
            </a:r>
          </a:p>
        </p:txBody>
      </p:sp>
    </p:spTree>
    <p:extLst>
      <p:ext uri="{BB962C8B-B14F-4D97-AF65-F5344CB8AC3E}">
        <p14:creationId xmlns:p14="http://schemas.microsoft.com/office/powerpoint/2010/main" val="1323329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3">
            <a:extLst>
              <a:ext uri="{FF2B5EF4-FFF2-40B4-BE49-F238E27FC236}">
                <a16:creationId xmlns:a16="http://schemas.microsoft.com/office/drawing/2014/main" id="{CDDE92E6-F80B-7C6E-7998-E8F322FF26B9}"/>
              </a:ext>
            </a:extLst>
          </p:cNvPr>
          <p:cNvSpPr txBox="1">
            <a:spLocks/>
          </p:cNvSpPr>
          <p:nvPr/>
        </p:nvSpPr>
        <p:spPr>
          <a:xfrm>
            <a:off x="391182" y="282572"/>
            <a:ext cx="7269534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Modelling Methodology</a:t>
            </a:r>
            <a:endParaRPr lang="en-US" sz="2700" dirty="0">
              <a:ea typeface="+mn-ea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D622FE5B-F1AE-411F-5835-10F00044E6F0}"/>
              </a:ext>
            </a:extLst>
          </p:cNvPr>
          <p:cNvSpPr txBox="1"/>
          <p:nvPr/>
        </p:nvSpPr>
        <p:spPr>
          <a:xfrm>
            <a:off x="450444" y="672693"/>
            <a:ext cx="381854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Industry Standard &amp; Domain Driven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 </a:t>
            </a:r>
            <a:r>
              <a:rPr lang="en-SG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venir Next LT Pr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2D0D83-C93F-F55F-8076-11DCE8CEEAEF}"/>
              </a:ext>
            </a:extLst>
          </p:cNvPr>
          <p:cNvSpPr/>
          <p:nvPr/>
        </p:nvSpPr>
        <p:spPr>
          <a:xfrm>
            <a:off x="645139" y="4409867"/>
            <a:ext cx="1478654" cy="461848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urved Connector 8">
            <a:extLst>
              <a:ext uri="{FF2B5EF4-FFF2-40B4-BE49-F238E27FC236}">
                <a16:creationId xmlns:a16="http://schemas.microsoft.com/office/drawing/2014/main" id="{CB94E15E-A793-9E8C-4E57-8F200DEC7639}"/>
              </a:ext>
            </a:extLst>
          </p:cNvPr>
          <p:cNvCxnSpPr>
            <a:cxnSpLocks/>
            <a:stCxn id="40" idx="3"/>
            <a:endCxn id="45" idx="2"/>
          </p:cNvCxnSpPr>
          <p:nvPr/>
        </p:nvCxnSpPr>
        <p:spPr>
          <a:xfrm flipV="1">
            <a:off x="2123793" y="1885176"/>
            <a:ext cx="668892" cy="2739286"/>
          </a:xfrm>
          <a:prstGeom prst="curvedConnector3">
            <a:avLst>
              <a:gd name="adj1" fmla="val 50000"/>
            </a:avLst>
          </a:prstGeom>
          <a:ln w="28575">
            <a:solidFill>
              <a:srgbClr val="372D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11">
            <a:extLst>
              <a:ext uri="{FF2B5EF4-FFF2-40B4-BE49-F238E27FC236}">
                <a16:creationId xmlns:a16="http://schemas.microsoft.com/office/drawing/2014/main" id="{3475F1BD-BB58-F40A-CDCC-64A28E3FD9CB}"/>
              </a:ext>
            </a:extLst>
          </p:cNvPr>
          <p:cNvCxnSpPr>
            <a:cxnSpLocks/>
          </p:cNvCxnSpPr>
          <p:nvPr/>
        </p:nvCxnSpPr>
        <p:spPr>
          <a:xfrm>
            <a:off x="4414544" y="1886842"/>
            <a:ext cx="989465" cy="2618388"/>
          </a:xfrm>
          <a:prstGeom prst="curvedConnector3">
            <a:avLst>
              <a:gd name="adj1" fmla="val 50000"/>
            </a:avLst>
          </a:prstGeom>
          <a:ln w="28575">
            <a:solidFill>
              <a:srgbClr val="372D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5443EFD5-22DD-6E48-0725-83F575B83296}"/>
              </a:ext>
            </a:extLst>
          </p:cNvPr>
          <p:cNvCxnSpPr>
            <a:cxnSpLocks/>
          </p:cNvCxnSpPr>
          <p:nvPr/>
        </p:nvCxnSpPr>
        <p:spPr>
          <a:xfrm flipV="1">
            <a:off x="6882932" y="1884833"/>
            <a:ext cx="770963" cy="2620397"/>
          </a:xfrm>
          <a:prstGeom prst="curvedConnector3">
            <a:avLst>
              <a:gd name="adj1" fmla="val 50000"/>
            </a:avLst>
          </a:prstGeom>
          <a:ln w="28575">
            <a:solidFill>
              <a:srgbClr val="372D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739879-32FA-39F0-F940-A9EE889068B1}"/>
              </a:ext>
            </a:extLst>
          </p:cNvPr>
          <p:cNvGrpSpPr/>
          <p:nvPr/>
        </p:nvGrpSpPr>
        <p:grpSpPr>
          <a:xfrm>
            <a:off x="411167" y="4086073"/>
            <a:ext cx="1944962" cy="1124885"/>
            <a:chOff x="744050" y="3724663"/>
            <a:chExt cx="2983236" cy="1725379"/>
          </a:xfrm>
        </p:grpSpPr>
        <p:pic>
          <p:nvPicPr>
            <p:cNvPr id="39" name="Picture 38" descr="Download HD Macbook Mockup Png Transparent PNG Image - NicePNG.com">
              <a:extLst>
                <a:ext uri="{FF2B5EF4-FFF2-40B4-BE49-F238E27FC236}">
                  <a16:creationId xmlns:a16="http://schemas.microsoft.com/office/drawing/2014/main" id="{3FEDC25E-084C-0F9C-04C4-FDD22CE7C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050" y="3724663"/>
              <a:ext cx="2983236" cy="172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C0224D9-6011-0F83-2EA6-45D39B0B0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2923" y="3900538"/>
              <a:ext cx="2268000" cy="129984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99AEACD-5F19-A641-A259-A9B6466E74BA}"/>
              </a:ext>
            </a:extLst>
          </p:cNvPr>
          <p:cNvSpPr txBox="1"/>
          <p:nvPr/>
        </p:nvSpPr>
        <p:spPr>
          <a:xfrm>
            <a:off x="7405629" y="3070993"/>
            <a:ext cx="20487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Model Training &amp; Optimization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 Selection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Hyperparameter Tuning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 Importance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EA8290-9BD5-7CE6-1DDB-F91EF0FD6207}"/>
              </a:ext>
            </a:extLst>
          </p:cNvPr>
          <p:cNvSpPr txBox="1"/>
          <p:nvPr/>
        </p:nvSpPr>
        <p:spPr>
          <a:xfrm>
            <a:off x="2420408" y="3070993"/>
            <a:ext cx="2652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Data Cleaning &amp; Processing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Domain Driven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655B69-3897-9E71-508D-184D3BC03DB4}"/>
              </a:ext>
            </a:extLst>
          </p:cNvPr>
          <p:cNvSpPr txBox="1"/>
          <p:nvPr/>
        </p:nvSpPr>
        <p:spPr>
          <a:xfrm>
            <a:off x="4775926" y="3070993"/>
            <a:ext cx="26521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Understand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 and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Obtain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Insights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A1CA3D72-F412-F6F7-00DC-0CA5D76DE9F6}"/>
              </a:ext>
            </a:extLst>
          </p:cNvPr>
          <p:cNvCxnSpPr>
            <a:cxnSpLocks/>
          </p:cNvCxnSpPr>
          <p:nvPr/>
        </p:nvCxnSpPr>
        <p:spPr>
          <a:xfrm rot="10800000">
            <a:off x="9114966" y="1884833"/>
            <a:ext cx="1059251" cy="2669224"/>
          </a:xfrm>
          <a:prstGeom prst="curvedConnector3">
            <a:avLst>
              <a:gd name="adj1" fmla="val 50000"/>
            </a:avLst>
          </a:prstGeom>
          <a:ln w="28575">
            <a:solidFill>
              <a:srgbClr val="372D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524E724-89ED-8511-09EF-0F21DE235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685" y="1153806"/>
            <a:ext cx="2096853" cy="14627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70CEEAC-A06A-4355-89E3-935152B719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65" r="7535" b="11303"/>
          <a:stretch/>
        </p:blipFill>
        <p:spPr>
          <a:xfrm>
            <a:off x="5421862" y="4032526"/>
            <a:ext cx="1455910" cy="145591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1D1DD58-D1DF-680E-AE7A-0FB3B95874DF}"/>
              </a:ext>
            </a:extLst>
          </p:cNvPr>
          <p:cNvSpPr/>
          <p:nvPr/>
        </p:nvSpPr>
        <p:spPr>
          <a:xfrm>
            <a:off x="3584339" y="2719011"/>
            <a:ext cx="261610" cy="261610"/>
          </a:xfrm>
          <a:prstGeom prst="ellipse">
            <a:avLst/>
          </a:prstGeom>
          <a:solidFill>
            <a:srgbClr val="2D2D82"/>
          </a:solidFill>
          <a:ln>
            <a:solidFill>
              <a:srgbClr val="2D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F28ACB-450B-1A5F-BDD2-7103B0614757}"/>
              </a:ext>
            </a:extLst>
          </p:cNvPr>
          <p:cNvSpPr/>
          <p:nvPr/>
        </p:nvSpPr>
        <p:spPr>
          <a:xfrm>
            <a:off x="1195261" y="2719011"/>
            <a:ext cx="261610" cy="261610"/>
          </a:xfrm>
          <a:prstGeom prst="ellipse">
            <a:avLst/>
          </a:prstGeom>
          <a:solidFill>
            <a:srgbClr val="2D2D82"/>
          </a:solidFill>
          <a:ln>
            <a:solidFill>
              <a:srgbClr val="2D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7914893-C6E9-2827-9134-6F821E2A1E66}"/>
              </a:ext>
            </a:extLst>
          </p:cNvPr>
          <p:cNvSpPr/>
          <p:nvPr/>
        </p:nvSpPr>
        <p:spPr>
          <a:xfrm>
            <a:off x="5970036" y="2719011"/>
            <a:ext cx="261610" cy="261610"/>
          </a:xfrm>
          <a:prstGeom prst="ellipse">
            <a:avLst/>
          </a:prstGeom>
          <a:solidFill>
            <a:srgbClr val="2D2D82"/>
          </a:solidFill>
          <a:ln>
            <a:solidFill>
              <a:srgbClr val="2D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D0701F-EF76-8F91-63F1-A6FA99B68917}"/>
              </a:ext>
            </a:extLst>
          </p:cNvPr>
          <p:cNvSpPr/>
          <p:nvPr/>
        </p:nvSpPr>
        <p:spPr>
          <a:xfrm>
            <a:off x="10477063" y="2719011"/>
            <a:ext cx="261610" cy="261610"/>
          </a:xfrm>
          <a:prstGeom prst="ellipse">
            <a:avLst/>
          </a:prstGeom>
          <a:solidFill>
            <a:srgbClr val="2D2D82"/>
          </a:solidFill>
          <a:ln>
            <a:solidFill>
              <a:srgbClr val="2D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5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19ED330-7B90-39BA-FFD1-4E94A7F779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338" y="4166782"/>
            <a:ext cx="1189002" cy="160039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D372B1-F5BD-B3D7-36D7-96DA93513E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3" y="4409867"/>
            <a:ext cx="1195792" cy="461848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ADB47908-C08E-AF5E-EA0F-BD9E9BDC69AD}"/>
              </a:ext>
            </a:extLst>
          </p:cNvPr>
          <p:cNvSpPr/>
          <p:nvPr/>
        </p:nvSpPr>
        <p:spPr>
          <a:xfrm>
            <a:off x="8289780" y="2719011"/>
            <a:ext cx="261610" cy="261610"/>
          </a:xfrm>
          <a:prstGeom prst="ellipse">
            <a:avLst/>
          </a:prstGeom>
          <a:solidFill>
            <a:srgbClr val="2D2D82"/>
          </a:solidFill>
          <a:ln>
            <a:solidFill>
              <a:srgbClr val="2D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F36785-5732-DE14-A4E5-63E02017D042}"/>
              </a:ext>
            </a:extLst>
          </p:cNvPr>
          <p:cNvSpPr txBox="1"/>
          <p:nvPr/>
        </p:nvSpPr>
        <p:spPr>
          <a:xfrm>
            <a:off x="0" y="3070993"/>
            <a:ext cx="26521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From Reputable Sources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SingStat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WorldBank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55" name="Picture 2" descr="Building Machine Learning Models">
            <a:extLst>
              <a:ext uri="{FF2B5EF4-FFF2-40B4-BE49-F238E27FC236}">
                <a16:creationId xmlns:a16="http://schemas.microsoft.com/office/drawing/2014/main" id="{AFC583AE-57D4-56F2-416B-9E2B5538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61" y="1073840"/>
            <a:ext cx="2650578" cy="176541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752C294-349A-8B40-649A-516648A51A54}"/>
              </a:ext>
            </a:extLst>
          </p:cNvPr>
          <p:cNvSpPr txBox="1"/>
          <p:nvPr/>
        </p:nvSpPr>
        <p:spPr>
          <a:xfrm>
            <a:off x="9421453" y="3070993"/>
            <a:ext cx="26521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Select best model based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 Score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B8E84-35A2-77EA-DBDA-51217ED24A43}"/>
              </a:ext>
            </a:extLst>
          </p:cNvPr>
          <p:cNvSpPr/>
          <p:nvPr/>
        </p:nvSpPr>
        <p:spPr>
          <a:xfrm>
            <a:off x="10317162" y="-9392"/>
            <a:ext cx="1874838" cy="390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Jing Qiang</a:t>
            </a:r>
          </a:p>
        </p:txBody>
      </p:sp>
    </p:spTree>
    <p:extLst>
      <p:ext uri="{BB962C8B-B14F-4D97-AF65-F5344CB8AC3E}">
        <p14:creationId xmlns:p14="http://schemas.microsoft.com/office/powerpoint/2010/main" val="263393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>
            <a:extLst>
              <a:ext uri="{FF2B5EF4-FFF2-40B4-BE49-F238E27FC236}">
                <a16:creationId xmlns:a16="http://schemas.microsoft.com/office/drawing/2014/main" id="{CFA02938-A01D-B682-8F83-5E137C9BD036}"/>
              </a:ext>
            </a:extLst>
          </p:cNvPr>
          <p:cNvSpPr txBox="1">
            <a:spLocks/>
          </p:cNvSpPr>
          <p:nvPr/>
        </p:nvSpPr>
        <p:spPr>
          <a:xfrm>
            <a:off x="391181" y="282572"/>
            <a:ext cx="11136790" cy="390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1. Unified Security through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venir Next LT Pro"/>
                <a:ea typeface="+mn-ea"/>
                <a:cs typeface="Arial"/>
              </a:rPr>
              <a:t>Fraudulent Job Listing Classification </a:t>
            </a:r>
            <a:endParaRPr lang="en-US" dirty="0">
              <a:solidFill>
                <a:schemeClr val="accent2">
                  <a:lumMod val="75000"/>
                </a:schemeClr>
              </a:solidFill>
              <a:ea typeface="+mn-ea"/>
            </a:endParaRPr>
          </a:p>
        </p:txBody>
      </p:sp>
      <p:sp>
        <p:nvSpPr>
          <p:cNvPr id="19" name="Title 23">
            <a:extLst>
              <a:ext uri="{FF2B5EF4-FFF2-40B4-BE49-F238E27FC236}">
                <a16:creationId xmlns:a16="http://schemas.microsoft.com/office/drawing/2014/main" id="{08FED095-519C-FE31-02E1-A3678DE082CF}"/>
              </a:ext>
            </a:extLst>
          </p:cNvPr>
          <p:cNvSpPr txBox="1">
            <a:spLocks/>
          </p:cNvSpPr>
          <p:nvPr/>
        </p:nvSpPr>
        <p:spPr>
          <a:xfrm>
            <a:off x="1530735" y="2405286"/>
            <a:ext cx="9130531" cy="74612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Avenir Next LT Pro"/>
                <a:ea typeface="+mn-ea"/>
                <a:cs typeface="Arial"/>
              </a:rPr>
              <a:t>Natural Language Processing</a:t>
            </a:r>
            <a:endParaRPr lang="en-US" sz="7200" dirty="0">
              <a:ea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56D900F-F422-2386-0E39-0ED6FF653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753" y="3355520"/>
            <a:ext cx="1548493" cy="154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12A95D1E-E400-C3D4-AE72-20BE35CAA84E}"/>
              </a:ext>
            </a:extLst>
          </p:cNvPr>
          <p:cNvSpPr txBox="1"/>
          <p:nvPr/>
        </p:nvSpPr>
        <p:spPr>
          <a:xfrm>
            <a:off x="450444" y="672693"/>
            <a:ext cx="101549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venir Next LT Pro"/>
              </a:rPr>
              <a:t>Key Technology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47136-D893-9206-B781-89BF9F8C55CA}"/>
              </a:ext>
            </a:extLst>
          </p:cNvPr>
          <p:cNvSpPr/>
          <p:nvPr/>
        </p:nvSpPr>
        <p:spPr>
          <a:xfrm>
            <a:off x="10317162" y="-9391"/>
            <a:ext cx="1874838" cy="291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Next LT Pro" panose="020B0504020202020204" pitchFamily="34" charset="77"/>
              </a:rPr>
              <a:t>Jing </a:t>
            </a:r>
            <a:r>
              <a:rPr lang="en-US" sz="1600" b="1" err="1">
                <a:solidFill>
                  <a:schemeClr val="tx1"/>
                </a:solidFill>
                <a:latin typeface="Avenir Next LT Pro" panose="020B0504020202020204" pitchFamily="34" charset="77"/>
              </a:rPr>
              <a:t>Qiang</a:t>
            </a:r>
            <a:endParaRPr lang="en-US" sz="1600" b="1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339820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_green">
  <a:themeElements>
    <a:clrScheme name="Simple Light">
      <a:dk1>
        <a:srgbClr val="273A00"/>
      </a:dk1>
      <a:lt1>
        <a:srgbClr val="889C1E"/>
      </a:lt1>
      <a:dk2>
        <a:srgbClr val="F4EDDF"/>
      </a:dk2>
      <a:lt2>
        <a:srgbClr val="7F9317"/>
      </a:lt2>
      <a:accent1>
        <a:srgbClr val="637506"/>
      </a:accent1>
      <a:accent2>
        <a:srgbClr val="49570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3A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green" id="{1DBF20E2-0B19-7944-A3D7-8567F06AA45A}" vid="{662FBCCF-4A92-5443-ABE5-F09EE6EE173C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1_purpl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_purple" id="{B3C6E8BB-0895-0A40-832E-2C4751C15A52}" vid="{D59CBB80-E524-8A4F-98C8-D387BC1CFF2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B1CDB8DBD3C34CA5193384127B42B3" ma:contentTypeVersion="2" ma:contentTypeDescription="Create a new document." ma:contentTypeScope="" ma:versionID="528991aa96b39c0a6cb0ec849534755b">
  <xsd:schema xmlns:xsd="http://www.w3.org/2001/XMLSchema" xmlns:xs="http://www.w3.org/2001/XMLSchema" xmlns:p="http://schemas.microsoft.com/office/2006/metadata/properties" xmlns:ns2="193f08f7-192d-4fe7-b499-60840dc4f917" targetNamespace="http://schemas.microsoft.com/office/2006/metadata/properties" ma:root="true" ma:fieldsID="269d8f14e42b17c344a9d49783296617" ns2:_="">
    <xsd:import namespace="193f08f7-192d-4fe7-b499-60840dc4f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3f08f7-192d-4fe7-b499-60840dc4f9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D1F227-14F4-4728-BACD-00025495A608}">
  <ds:schemaRefs>
    <ds:schemaRef ds:uri="193f08f7-192d-4fe7-b499-60840dc4f9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8B99214-8A7E-4B82-B705-5DC5389AE5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0F87F5-F5BB-4FF0-9C3B-A0F6726C1FB9}">
  <ds:schemaRefs>
    <ds:schemaRef ds:uri="193f08f7-192d-4fe7-b499-60840dc4f9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Theme_green</Template>
  <TotalTime>0</TotalTime>
  <Words>3403</Words>
  <Application>Microsoft Office PowerPoint</Application>
  <PresentationFormat>Widescreen</PresentationFormat>
  <Paragraphs>836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61" baseType="lpstr">
      <vt:lpstr>Arial</vt:lpstr>
      <vt:lpstr>Avenir Next LT Pro</vt:lpstr>
      <vt:lpstr>Avenir Next LT Pro Light</vt:lpstr>
      <vt:lpstr>Calibri</vt:lpstr>
      <vt:lpstr>Calibri Light</vt:lpstr>
      <vt:lpstr>Cambria Math</vt:lpstr>
      <vt:lpstr>Helvetica</vt:lpstr>
      <vt:lpstr>Lato Light</vt:lpstr>
      <vt:lpstr>Montserrat</vt:lpstr>
      <vt:lpstr>Montserrat SemiBold</vt:lpstr>
      <vt:lpstr>Oswald</vt:lpstr>
      <vt:lpstr>Proxima Nova</vt:lpstr>
      <vt:lpstr>Proxima Nova Semibold</vt:lpstr>
      <vt:lpstr>PT Sans</vt:lpstr>
      <vt:lpstr>Roboto Condensed Light</vt:lpstr>
      <vt:lpstr>Söhne</vt:lpstr>
      <vt:lpstr>Wingdings</vt:lpstr>
      <vt:lpstr>Work Sans</vt:lpstr>
      <vt:lpstr>Theme_green</vt:lpstr>
      <vt:lpstr>Slidesgo Final Pages</vt:lpstr>
      <vt:lpstr>Theme1_purple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#ETHAN LOH TZE HERN#</dc:creator>
  <cp:lastModifiedBy>#TOH JING QIANG#</cp:lastModifiedBy>
  <cp:revision>1</cp:revision>
  <dcterms:created xsi:type="dcterms:W3CDTF">2022-03-17T15:59:13Z</dcterms:created>
  <dcterms:modified xsi:type="dcterms:W3CDTF">2023-04-02T15:47:10Z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0x0101007CB1CDB8DBD3C34CA5193384127B42B3</vt:lpwstr>
  </property>
</Properties>
</file>